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6" r:id="rId1"/>
  </p:sldMasterIdLst>
  <p:notesMasterIdLst>
    <p:notesMasterId r:id="rId81"/>
  </p:notesMasterIdLst>
  <p:handoutMasterIdLst>
    <p:handoutMasterId r:id="rId82"/>
  </p:handoutMasterIdLst>
  <p:sldIdLst>
    <p:sldId id="256" r:id="rId2"/>
    <p:sldId id="257" r:id="rId3"/>
    <p:sldId id="259" r:id="rId4"/>
    <p:sldId id="261" r:id="rId5"/>
    <p:sldId id="262" r:id="rId6"/>
    <p:sldId id="263" r:id="rId7"/>
    <p:sldId id="264" r:id="rId8"/>
    <p:sldId id="267" r:id="rId9"/>
    <p:sldId id="269" r:id="rId10"/>
    <p:sldId id="366" r:id="rId11"/>
    <p:sldId id="273" r:id="rId12"/>
    <p:sldId id="274" r:id="rId13"/>
    <p:sldId id="275" r:id="rId14"/>
    <p:sldId id="276" r:id="rId15"/>
    <p:sldId id="277" r:id="rId16"/>
    <p:sldId id="278" r:id="rId17"/>
    <p:sldId id="279"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9" r:id="rId32"/>
    <p:sldId id="320" r:id="rId33"/>
    <p:sldId id="321" r:id="rId34"/>
    <p:sldId id="323" r:id="rId35"/>
    <p:sldId id="322" r:id="rId36"/>
    <p:sldId id="324" r:id="rId37"/>
    <p:sldId id="330" r:id="rId38"/>
    <p:sldId id="331" r:id="rId39"/>
    <p:sldId id="332" r:id="rId40"/>
    <p:sldId id="333" r:id="rId41"/>
    <p:sldId id="334" r:id="rId42"/>
    <p:sldId id="335" r:id="rId43"/>
    <p:sldId id="336" r:id="rId44"/>
    <p:sldId id="337" r:id="rId45"/>
    <p:sldId id="338" r:id="rId46"/>
    <p:sldId id="340" r:id="rId47"/>
    <p:sldId id="339" r:id="rId48"/>
    <p:sldId id="341" r:id="rId49"/>
    <p:sldId id="344" r:id="rId50"/>
    <p:sldId id="343" r:id="rId51"/>
    <p:sldId id="346" r:id="rId52"/>
    <p:sldId id="352" r:id="rId53"/>
    <p:sldId id="365" r:id="rId54"/>
    <p:sldId id="265" r:id="rId55"/>
    <p:sldId id="260" r:id="rId56"/>
    <p:sldId id="266" r:id="rId57"/>
    <p:sldId id="363" r:id="rId58"/>
    <p:sldId id="375" r:id="rId59"/>
    <p:sldId id="368" r:id="rId60"/>
    <p:sldId id="377" r:id="rId61"/>
    <p:sldId id="388" r:id="rId62"/>
    <p:sldId id="376" r:id="rId63"/>
    <p:sldId id="378" r:id="rId64"/>
    <p:sldId id="379" r:id="rId65"/>
    <p:sldId id="380" r:id="rId66"/>
    <p:sldId id="389" r:id="rId67"/>
    <p:sldId id="381" r:id="rId68"/>
    <p:sldId id="369" r:id="rId69"/>
    <p:sldId id="370" r:id="rId70"/>
    <p:sldId id="371" r:id="rId71"/>
    <p:sldId id="384" r:id="rId72"/>
    <p:sldId id="372" r:id="rId73"/>
    <p:sldId id="373" r:id="rId74"/>
    <p:sldId id="385" r:id="rId75"/>
    <p:sldId id="382" r:id="rId76"/>
    <p:sldId id="386" r:id="rId77"/>
    <p:sldId id="387" r:id="rId78"/>
    <p:sldId id="364" r:id="rId79"/>
    <p:sldId id="268" r:id="rId8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903E5EA-B908-43FB-8A70-390250447F47}" type="datetimeFigureOut">
              <a:rPr lang="en-US" smtClean="0"/>
              <a:t>10/14/2019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B26EF4D-C911-4EA3-8D17-AA9E8A3E555C}" type="slidenum">
              <a:rPr lang="en-US" smtClean="0"/>
              <a:t>‹#›</a:t>
            </a:fld>
            <a:endParaRPr lang="en-US"/>
          </a:p>
        </p:txBody>
      </p:sp>
    </p:spTree>
    <p:extLst>
      <p:ext uri="{BB962C8B-B14F-4D97-AF65-F5344CB8AC3E}">
        <p14:creationId xmlns:p14="http://schemas.microsoft.com/office/powerpoint/2010/main" val="3065541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D3CA131-C267-4623-94B1-4CB05EF7F3C1}" type="datetimeFigureOut">
              <a:rPr lang="en-US" smtClean="0"/>
              <a:t>10/14/2019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389BCD-86B9-4886-9C4B-8A119EFD878A}" type="slidenum">
              <a:rPr lang="en-US" smtClean="0"/>
              <a:t>‹#›</a:t>
            </a:fld>
            <a:endParaRPr lang="en-US"/>
          </a:p>
        </p:txBody>
      </p:sp>
    </p:spTree>
    <p:extLst>
      <p:ext uri="{BB962C8B-B14F-4D97-AF65-F5344CB8AC3E}">
        <p14:creationId xmlns:p14="http://schemas.microsoft.com/office/powerpoint/2010/main" val="290223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89BCD-86B9-4886-9C4B-8A119EFD878A}" type="slidenum">
              <a:rPr lang="en-US" smtClean="0"/>
              <a:t>2</a:t>
            </a:fld>
            <a:endParaRPr lang="en-US"/>
          </a:p>
        </p:txBody>
      </p:sp>
    </p:spTree>
    <p:extLst>
      <p:ext uri="{BB962C8B-B14F-4D97-AF65-F5344CB8AC3E}">
        <p14:creationId xmlns:p14="http://schemas.microsoft.com/office/powerpoint/2010/main" val="285379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f91ca252d_0_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f91ca252d_0_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132334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60f9688fd4_0_6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60f9688fd4_0_6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402598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f91ca252d_0_1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f91ca252d_0_1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93043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f91ca252d_0_1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f91ca252d_0_13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86046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f91ca252d_0_10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f91ca252d_0_10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3253659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89BCD-86B9-4886-9C4B-8A119EFD878A}" type="slidenum">
              <a:rPr lang="en-US" smtClean="0"/>
              <a:t>13</a:t>
            </a:fld>
            <a:endParaRPr lang="en-US"/>
          </a:p>
        </p:txBody>
      </p:sp>
    </p:spTree>
    <p:extLst>
      <p:ext uri="{BB962C8B-B14F-4D97-AF65-F5344CB8AC3E}">
        <p14:creationId xmlns:p14="http://schemas.microsoft.com/office/powerpoint/2010/main" val="1026229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Knowledge of these patterns means that students needn't learn to spell one word at a time.</a:t>
            </a:r>
          </a:p>
          <a:p>
            <a:r>
              <a:rPr lang="en-US" dirty="0"/>
              <a:t>Take, for example, the difference between "hard c" (as in </a:t>
            </a:r>
            <a:r>
              <a:rPr lang="en-US" i="1" dirty="0"/>
              <a:t>cat</a:t>
            </a:r>
            <a:r>
              <a:rPr lang="en-US" dirty="0"/>
              <a:t>) and "soft c" (as in </a:t>
            </a:r>
            <a:r>
              <a:rPr lang="en-US" i="1" dirty="0"/>
              <a:t>cell</a:t>
            </a:r>
            <a:r>
              <a:rPr lang="en-US" dirty="0"/>
              <a:t>). After collecting many </a:t>
            </a:r>
            <a:r>
              <a:rPr lang="en-US" u="sng" dirty="0"/>
              <a:t>words</a:t>
            </a:r>
            <a:r>
              <a:rPr lang="en-US" dirty="0"/>
              <a:t> containing the letter "c," students discover that "c" is usually hard when followed by consonants (as in </a:t>
            </a:r>
            <a:r>
              <a:rPr lang="en-US" i="1" dirty="0"/>
              <a:t>clue</a:t>
            </a:r>
            <a:r>
              <a:rPr lang="en-US" dirty="0"/>
              <a:t> and </a:t>
            </a:r>
            <a:r>
              <a:rPr lang="en-US" i="1" dirty="0"/>
              <a:t>crayon</a:t>
            </a:r>
            <a:r>
              <a:rPr lang="en-US" dirty="0"/>
              <a:t>) and the vowels "a," "o," and "u" (as in </a:t>
            </a:r>
            <a:r>
              <a:rPr lang="en-US" i="1" dirty="0"/>
              <a:t>cat</a:t>
            </a:r>
            <a:r>
              <a:rPr lang="en-US" dirty="0"/>
              <a:t>, </a:t>
            </a:r>
            <a:r>
              <a:rPr lang="en-US" i="1" dirty="0"/>
              <a:t>cot</a:t>
            </a:r>
            <a:r>
              <a:rPr lang="en-US" dirty="0"/>
              <a:t>, and </a:t>
            </a:r>
            <a:r>
              <a:rPr lang="en-US" i="1" dirty="0"/>
              <a:t>cut</a:t>
            </a:r>
            <a:r>
              <a:rPr lang="en-US" dirty="0"/>
              <a:t>). In contrast, "c" is usually soft when followed by "</a:t>
            </a:r>
            <a:r>
              <a:rPr lang="en-US" dirty="0" err="1"/>
              <a:t>i</a:t>
            </a:r>
            <a:r>
              <a:rPr lang="en-US" dirty="0"/>
              <a:t>", "e," and "y" (as in </a:t>
            </a:r>
            <a:r>
              <a:rPr lang="en-US" i="1" dirty="0"/>
              <a:t>circus</a:t>
            </a:r>
            <a:r>
              <a:rPr lang="en-US" dirty="0"/>
              <a:t>, </a:t>
            </a:r>
            <a:r>
              <a:rPr lang="en-US" i="1" dirty="0"/>
              <a:t>celery</a:t>
            </a:r>
            <a:r>
              <a:rPr lang="en-US" dirty="0"/>
              <a:t>, and </a:t>
            </a:r>
            <a:r>
              <a:rPr lang="en-US" i="1" dirty="0"/>
              <a:t>cycle</a:t>
            </a:r>
            <a:r>
              <a:rPr lang="en-US" dirty="0"/>
              <a:t>).</a:t>
            </a:r>
          </a:p>
          <a:p>
            <a:endParaRPr lang="en-US" dirty="0"/>
          </a:p>
        </p:txBody>
      </p:sp>
      <p:sp>
        <p:nvSpPr>
          <p:cNvPr id="4" name="Slide Number Placeholder 3"/>
          <p:cNvSpPr>
            <a:spLocks noGrp="1"/>
          </p:cNvSpPr>
          <p:nvPr>
            <p:ph type="sldNum" sz="quarter" idx="10"/>
          </p:nvPr>
        </p:nvSpPr>
        <p:spPr/>
        <p:txBody>
          <a:bodyPr/>
          <a:lstStyle/>
          <a:p>
            <a:fld id="{D7ABE1D2-93F2-4B8A-BDF2-559F1342C102}" type="slidenum">
              <a:rPr lang="en-US" smtClean="0"/>
              <a:t>54</a:t>
            </a:fld>
            <a:endParaRPr lang="en-US"/>
          </a:p>
        </p:txBody>
      </p:sp>
    </p:spTree>
    <p:extLst>
      <p:ext uri="{BB962C8B-B14F-4D97-AF65-F5344CB8AC3E}">
        <p14:creationId xmlns:p14="http://schemas.microsoft.com/office/powerpoint/2010/main" val="182064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51C49D6-8FBB-4B4C-AE85-8A93E70096B2}" type="datetime1">
              <a:rPr lang="en-US" smtClean="0"/>
              <a:t>10/14/2019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smtClean="0"/>
              <a:t>MISD Consultant Services Department</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70084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3DDACA-D763-48B2-A6C9-7F87C83A3887}" type="datetime1">
              <a:rPr lang="en-US" smtClean="0"/>
              <a:t>10/14/2019</a:t>
            </a:fld>
            <a:endParaRPr lang="en-US" dirty="0"/>
          </a:p>
        </p:txBody>
      </p:sp>
      <p:sp>
        <p:nvSpPr>
          <p:cNvPr id="5" name="Footer Placeholder 4"/>
          <p:cNvSpPr>
            <a:spLocks noGrp="1"/>
          </p:cNvSpPr>
          <p:nvPr>
            <p:ph type="ftr" sz="quarter" idx="11"/>
          </p:nvPr>
        </p:nvSpPr>
        <p:spPr/>
        <p:txBody>
          <a:bodyPr/>
          <a:lstStyle/>
          <a:p>
            <a:r>
              <a:rPr lang="en-US" smtClean="0"/>
              <a:t>MISD Consultant Services Department</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69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E8DB559-6AF5-474C-859E-88E228D4E535}" type="datetime1">
              <a:rPr lang="en-US" smtClean="0"/>
              <a:t>10/14/2019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smtClean="0"/>
              <a:t>MISD Consultant Services Department</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36800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3467">
                <a:solidFill>
                  <a:schemeClr val="dk2"/>
                </a:solidFill>
              </a:defRPr>
            </a:lvl1pPr>
            <a:lvl2pPr lvl="1" rtl="0">
              <a:spcBef>
                <a:spcPts val="0"/>
              </a:spcBef>
              <a:spcAft>
                <a:spcPts val="0"/>
              </a:spcAft>
              <a:buClr>
                <a:schemeClr val="dk2"/>
              </a:buClr>
              <a:buSzPts val="2600"/>
              <a:buNone/>
              <a:defRPr sz="3467">
                <a:solidFill>
                  <a:schemeClr val="dk2"/>
                </a:solidFill>
              </a:defRPr>
            </a:lvl2pPr>
            <a:lvl3pPr lvl="2" rtl="0">
              <a:spcBef>
                <a:spcPts val="0"/>
              </a:spcBef>
              <a:spcAft>
                <a:spcPts val="0"/>
              </a:spcAft>
              <a:buClr>
                <a:schemeClr val="dk2"/>
              </a:buClr>
              <a:buSzPts val="2600"/>
              <a:buNone/>
              <a:defRPr sz="3467">
                <a:solidFill>
                  <a:schemeClr val="dk2"/>
                </a:solidFill>
              </a:defRPr>
            </a:lvl3pPr>
            <a:lvl4pPr lvl="3" rtl="0">
              <a:spcBef>
                <a:spcPts val="0"/>
              </a:spcBef>
              <a:spcAft>
                <a:spcPts val="0"/>
              </a:spcAft>
              <a:buClr>
                <a:schemeClr val="dk2"/>
              </a:buClr>
              <a:buSzPts val="2600"/>
              <a:buNone/>
              <a:defRPr sz="3467">
                <a:solidFill>
                  <a:schemeClr val="dk2"/>
                </a:solidFill>
              </a:defRPr>
            </a:lvl4pPr>
            <a:lvl5pPr lvl="4" rtl="0">
              <a:spcBef>
                <a:spcPts val="0"/>
              </a:spcBef>
              <a:spcAft>
                <a:spcPts val="0"/>
              </a:spcAft>
              <a:buClr>
                <a:schemeClr val="dk2"/>
              </a:buClr>
              <a:buSzPts val="2600"/>
              <a:buNone/>
              <a:defRPr sz="3467">
                <a:solidFill>
                  <a:schemeClr val="dk2"/>
                </a:solidFill>
              </a:defRPr>
            </a:lvl5pPr>
            <a:lvl6pPr lvl="5" rtl="0">
              <a:spcBef>
                <a:spcPts val="0"/>
              </a:spcBef>
              <a:spcAft>
                <a:spcPts val="0"/>
              </a:spcAft>
              <a:buClr>
                <a:schemeClr val="dk2"/>
              </a:buClr>
              <a:buSzPts val="2600"/>
              <a:buNone/>
              <a:defRPr sz="3467">
                <a:solidFill>
                  <a:schemeClr val="dk2"/>
                </a:solidFill>
              </a:defRPr>
            </a:lvl6pPr>
            <a:lvl7pPr lvl="6" rtl="0">
              <a:spcBef>
                <a:spcPts val="0"/>
              </a:spcBef>
              <a:spcAft>
                <a:spcPts val="0"/>
              </a:spcAft>
              <a:buClr>
                <a:schemeClr val="dk2"/>
              </a:buClr>
              <a:buSzPts val="2600"/>
              <a:buNone/>
              <a:defRPr sz="3467">
                <a:solidFill>
                  <a:schemeClr val="dk2"/>
                </a:solidFill>
              </a:defRPr>
            </a:lvl7pPr>
            <a:lvl8pPr lvl="7" rtl="0">
              <a:spcBef>
                <a:spcPts val="0"/>
              </a:spcBef>
              <a:spcAft>
                <a:spcPts val="0"/>
              </a:spcAft>
              <a:buClr>
                <a:schemeClr val="dk2"/>
              </a:buClr>
              <a:buSzPts val="2600"/>
              <a:buNone/>
              <a:defRPr sz="3467">
                <a:solidFill>
                  <a:schemeClr val="dk2"/>
                </a:solidFill>
              </a:defRPr>
            </a:lvl8pPr>
            <a:lvl9pPr lvl="8" rtl="0">
              <a:spcBef>
                <a:spcPts val="0"/>
              </a:spcBef>
              <a:spcAft>
                <a:spcPts val="0"/>
              </a:spcAft>
              <a:buClr>
                <a:schemeClr val="dk2"/>
              </a:buClr>
              <a:buSzPts val="2600"/>
              <a:buNone/>
              <a:defRPr sz="3467">
                <a:solidFill>
                  <a:schemeClr val="dk2"/>
                </a:solidFill>
              </a:defRPr>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Autofit/>
          </a:bodyPr>
          <a:lstStyle>
            <a:lvl1pPr marL="609585" lvl="0" indent="-414856" rtl="0">
              <a:spcBef>
                <a:spcPts val="0"/>
              </a:spcBef>
              <a:spcAft>
                <a:spcPts val="0"/>
              </a:spcAft>
              <a:buSzPts val="1300"/>
              <a:buChar char="●"/>
              <a:defRPr/>
            </a:lvl1pPr>
            <a:lvl2pPr marL="1219170" lvl="1" indent="-397923" rtl="0">
              <a:spcBef>
                <a:spcPts val="2133"/>
              </a:spcBef>
              <a:spcAft>
                <a:spcPts val="0"/>
              </a:spcAft>
              <a:buSzPts val="1100"/>
              <a:buChar char="○"/>
              <a:defRPr/>
            </a:lvl2pPr>
            <a:lvl3pPr marL="1828754" lvl="2" indent="-397923" rtl="0">
              <a:spcBef>
                <a:spcPts val="2133"/>
              </a:spcBef>
              <a:spcAft>
                <a:spcPts val="0"/>
              </a:spcAft>
              <a:buSzPts val="1100"/>
              <a:buChar char="■"/>
              <a:defRPr/>
            </a:lvl3pPr>
            <a:lvl4pPr marL="2438339" lvl="3" indent="-397923" rtl="0">
              <a:spcBef>
                <a:spcPts val="2133"/>
              </a:spcBef>
              <a:spcAft>
                <a:spcPts val="0"/>
              </a:spcAft>
              <a:buSzPts val="1100"/>
              <a:buChar char="●"/>
              <a:defRPr/>
            </a:lvl4pPr>
            <a:lvl5pPr marL="3047924" lvl="4" indent="-397923" rtl="0">
              <a:spcBef>
                <a:spcPts val="2133"/>
              </a:spcBef>
              <a:spcAft>
                <a:spcPts val="0"/>
              </a:spcAft>
              <a:buSzPts val="1100"/>
              <a:buChar char="○"/>
              <a:defRPr/>
            </a:lvl5pPr>
            <a:lvl6pPr marL="3657509" lvl="5" indent="-397923" rtl="0">
              <a:spcBef>
                <a:spcPts val="2133"/>
              </a:spcBef>
              <a:spcAft>
                <a:spcPts val="0"/>
              </a:spcAft>
              <a:buSzPts val="1100"/>
              <a:buChar char="■"/>
              <a:defRPr/>
            </a:lvl6pPr>
            <a:lvl7pPr marL="4267093" lvl="6" indent="-397923" rtl="0">
              <a:spcBef>
                <a:spcPts val="2133"/>
              </a:spcBef>
              <a:spcAft>
                <a:spcPts val="0"/>
              </a:spcAft>
              <a:buSzPts val="1100"/>
              <a:buChar char="●"/>
              <a:defRPr/>
            </a:lvl7pPr>
            <a:lvl8pPr marL="4876678" lvl="7" indent="-397923" rtl="0">
              <a:spcBef>
                <a:spcPts val="2133"/>
              </a:spcBef>
              <a:spcAft>
                <a:spcPts val="0"/>
              </a:spcAft>
              <a:buSzPts val="1100"/>
              <a:buChar char="○"/>
              <a:defRPr/>
            </a:lvl8pPr>
            <a:lvl9pPr marL="5486263" lvl="8" indent="-397923" rtl="0">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354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80370F-A383-4E20-881A-05ABCCF62CA3}" type="datetime1">
              <a:rPr lang="en-US" smtClean="0"/>
              <a:t>10/14/2019</a:t>
            </a:fld>
            <a:endParaRPr lang="en-US" dirty="0"/>
          </a:p>
        </p:txBody>
      </p:sp>
      <p:sp>
        <p:nvSpPr>
          <p:cNvPr id="5" name="Footer Placeholder 4"/>
          <p:cNvSpPr>
            <a:spLocks noGrp="1"/>
          </p:cNvSpPr>
          <p:nvPr>
            <p:ph type="ftr" sz="quarter" idx="11"/>
          </p:nvPr>
        </p:nvSpPr>
        <p:spPr/>
        <p:txBody>
          <a:bodyPr/>
          <a:lstStyle/>
          <a:p>
            <a:r>
              <a:rPr lang="en-US" smtClean="0"/>
              <a:t>MISD Consultant Services Department</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4112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9F6F39B-167F-4090-B495-0F710AE642D3}" type="datetime1">
              <a:rPr lang="en-US" smtClean="0"/>
              <a:t>10/14/2019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smtClean="0"/>
              <a:t>MISD Consultant Services Department</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3915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AD2E85-D808-4806-89FE-21EF14F97531}" type="datetime1">
              <a:rPr lang="en-US" smtClean="0"/>
              <a:t>10/14/2019</a:t>
            </a:fld>
            <a:endParaRPr lang="en-US" dirty="0"/>
          </a:p>
        </p:txBody>
      </p:sp>
      <p:sp>
        <p:nvSpPr>
          <p:cNvPr id="6" name="Footer Placeholder 5"/>
          <p:cNvSpPr>
            <a:spLocks noGrp="1"/>
          </p:cNvSpPr>
          <p:nvPr>
            <p:ph type="ftr" sz="quarter" idx="11"/>
          </p:nvPr>
        </p:nvSpPr>
        <p:spPr/>
        <p:txBody>
          <a:bodyPr/>
          <a:lstStyle/>
          <a:p>
            <a:r>
              <a:rPr lang="en-US" smtClean="0"/>
              <a:t>MISD Consultant Services Department</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381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717A4-D392-46ED-BE14-D7B7E4B31BED}" type="datetime1">
              <a:rPr lang="en-US" smtClean="0"/>
              <a:t>10/14/2019</a:t>
            </a:fld>
            <a:endParaRPr lang="en-US" dirty="0"/>
          </a:p>
        </p:txBody>
      </p:sp>
      <p:sp>
        <p:nvSpPr>
          <p:cNvPr id="8" name="Footer Placeholder 7"/>
          <p:cNvSpPr>
            <a:spLocks noGrp="1"/>
          </p:cNvSpPr>
          <p:nvPr>
            <p:ph type="ftr" sz="quarter" idx="11"/>
          </p:nvPr>
        </p:nvSpPr>
        <p:spPr/>
        <p:txBody>
          <a:bodyPr/>
          <a:lstStyle/>
          <a:p>
            <a:r>
              <a:rPr lang="en-US" smtClean="0"/>
              <a:t>MISD Consultant Services Department</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9140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B6EBA57-C919-4696-9414-0F2B9A65DFF4}" type="datetime1">
              <a:rPr lang="en-US" smtClean="0"/>
              <a:t>10/14/2019</a:t>
            </a:fld>
            <a:endParaRPr lang="en-US" dirty="0"/>
          </a:p>
        </p:txBody>
      </p:sp>
      <p:sp>
        <p:nvSpPr>
          <p:cNvPr id="4" name="Footer Placeholder 3"/>
          <p:cNvSpPr>
            <a:spLocks noGrp="1"/>
          </p:cNvSpPr>
          <p:nvPr>
            <p:ph type="ftr" sz="quarter" idx="11"/>
          </p:nvPr>
        </p:nvSpPr>
        <p:spPr/>
        <p:txBody>
          <a:bodyPr/>
          <a:lstStyle/>
          <a:p>
            <a:r>
              <a:rPr lang="en-US" smtClean="0"/>
              <a:t>MISD Consultant Services Department</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70773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2B1E4-4488-44E4-8A9A-E5A8B219586E}" type="datetime1">
              <a:rPr lang="en-US" smtClean="0"/>
              <a:t>10/14/2019</a:t>
            </a:fld>
            <a:endParaRPr lang="en-US" dirty="0"/>
          </a:p>
        </p:txBody>
      </p:sp>
      <p:sp>
        <p:nvSpPr>
          <p:cNvPr id="3" name="Footer Placeholder 2"/>
          <p:cNvSpPr>
            <a:spLocks noGrp="1"/>
          </p:cNvSpPr>
          <p:nvPr>
            <p:ph type="ftr" sz="quarter" idx="11"/>
          </p:nvPr>
        </p:nvSpPr>
        <p:spPr/>
        <p:txBody>
          <a:bodyPr/>
          <a:lstStyle/>
          <a:p>
            <a:r>
              <a:rPr lang="en-US" smtClean="0"/>
              <a:t>MISD Consultant Services Department</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723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FFFCD8D-9A9D-4B09-9FE3-FCFB71CE0C88}" type="datetime1">
              <a:rPr lang="en-US" smtClean="0"/>
              <a:t>10/14/2019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smtClean="0"/>
              <a:t>MISD Consultant Services Department</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314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51934A-7C45-4DA8-B034-5FEC36A74D91}" type="datetime1">
              <a:rPr lang="en-US" smtClean="0"/>
              <a:t>10/14/2019</a:t>
            </a:fld>
            <a:endParaRPr lang="en-US" dirty="0"/>
          </a:p>
        </p:txBody>
      </p:sp>
      <p:sp>
        <p:nvSpPr>
          <p:cNvPr id="6" name="Footer Placeholder 5"/>
          <p:cNvSpPr>
            <a:spLocks noGrp="1"/>
          </p:cNvSpPr>
          <p:nvPr>
            <p:ph type="ftr" sz="quarter" idx="11"/>
          </p:nvPr>
        </p:nvSpPr>
        <p:spPr/>
        <p:txBody>
          <a:bodyPr/>
          <a:lstStyle/>
          <a:p>
            <a:r>
              <a:rPr lang="en-US" smtClean="0"/>
              <a:t>MISD Consultant Services Department</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9757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E487E12-C991-4661-98DA-851F31393A0E}" type="datetime1">
              <a:rPr lang="en-US" smtClean="0"/>
              <a:t>10/14/2019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smtClean="0"/>
              <a:t>MISD Consultant Services Department</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0009652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4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hyperlink" Target="https://literacyessentials.org/" TargetMode="External"/><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hyperlink" Target="http://pdtoolkit.pearsoncmg.com/"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6.png"/><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477" y="896864"/>
            <a:ext cx="10993549" cy="1475013"/>
          </a:xfrm>
        </p:spPr>
        <p:txBody>
          <a:bodyPr>
            <a:normAutofit/>
          </a:bodyPr>
          <a:lstStyle/>
          <a:p>
            <a:pPr algn="ctr"/>
            <a:r>
              <a:rPr lang="en-US" dirty="0" smtClean="0"/>
              <a:t>Fraser Professional Learning</a:t>
            </a:r>
            <a:endParaRPr lang="en-US" dirty="0"/>
          </a:p>
        </p:txBody>
      </p:sp>
      <p:sp>
        <p:nvSpPr>
          <p:cNvPr id="3" name="Subtitle 2"/>
          <p:cNvSpPr>
            <a:spLocks noGrp="1"/>
          </p:cNvSpPr>
          <p:nvPr>
            <p:ph type="subTitle" idx="1"/>
          </p:nvPr>
        </p:nvSpPr>
        <p:spPr>
          <a:xfrm>
            <a:off x="2850292" y="3673456"/>
            <a:ext cx="6993924" cy="2027128"/>
          </a:xfrm>
        </p:spPr>
        <p:txBody>
          <a:bodyPr>
            <a:normAutofit/>
          </a:bodyPr>
          <a:lstStyle/>
          <a:p>
            <a:r>
              <a:rPr lang="en-US" dirty="0" smtClean="0"/>
              <a:t>Essential #5 – Explicit Instruction in letter-sound Relationships – Related to Word Work/Word Study</a:t>
            </a:r>
          </a:p>
          <a:p>
            <a:endParaRPr lang="en-US" dirty="0" smtClean="0"/>
          </a:p>
          <a:p>
            <a:endParaRPr lang="en-US" dirty="0"/>
          </a:p>
          <a:p>
            <a:r>
              <a:rPr lang="en-US" dirty="0" smtClean="0"/>
              <a:t>May Manna				Bethany Tabacchi</a:t>
            </a:r>
            <a:endParaRPr lang="en-US" dirty="0"/>
          </a:p>
        </p:txBody>
      </p:sp>
      <p:pic>
        <p:nvPicPr>
          <p:cNvPr id="5" name="Picture 4"/>
          <p:cNvPicPr>
            <a:picLocks noChangeAspect="1"/>
          </p:cNvPicPr>
          <p:nvPr/>
        </p:nvPicPr>
        <p:blipFill>
          <a:blip r:embed="rId2"/>
          <a:stretch>
            <a:fillRect/>
          </a:stretch>
        </p:blipFill>
        <p:spPr>
          <a:xfrm>
            <a:off x="77301" y="6434147"/>
            <a:ext cx="6913463" cy="365792"/>
          </a:xfrm>
          <a:prstGeom prst="rect">
            <a:avLst/>
          </a:prstGeom>
        </p:spPr>
      </p:pic>
    </p:spTree>
    <p:extLst>
      <p:ext uri="{BB962C8B-B14F-4D97-AF65-F5344CB8AC3E}">
        <p14:creationId xmlns:p14="http://schemas.microsoft.com/office/powerpoint/2010/main" val="670482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35037" y="821981"/>
            <a:ext cx="4053380" cy="5805360"/>
          </a:xfrm>
          <a:prstGeom prst="rect">
            <a:avLst/>
          </a:prstGeom>
        </p:spPr>
      </p:pic>
      <p:pic>
        <p:nvPicPr>
          <p:cNvPr id="5" name="Picture 4"/>
          <p:cNvPicPr>
            <a:picLocks noChangeAspect="1"/>
          </p:cNvPicPr>
          <p:nvPr/>
        </p:nvPicPr>
        <p:blipFill>
          <a:blip r:embed="rId3"/>
          <a:stretch>
            <a:fillRect/>
          </a:stretch>
        </p:blipFill>
        <p:spPr>
          <a:xfrm>
            <a:off x="8971856" y="2982097"/>
            <a:ext cx="1783792" cy="2304632"/>
          </a:xfrm>
          <a:prstGeom prst="rect">
            <a:avLst/>
          </a:prstGeom>
        </p:spPr>
      </p:pic>
    </p:spTree>
    <p:extLst>
      <p:ext uri="{BB962C8B-B14F-4D97-AF65-F5344CB8AC3E}">
        <p14:creationId xmlns:p14="http://schemas.microsoft.com/office/powerpoint/2010/main" val="2567727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0922" y="763405"/>
            <a:ext cx="8455885" cy="5578323"/>
          </a:xfrm>
          <a:prstGeom prst="rect">
            <a:avLst/>
          </a:prstGeom>
        </p:spPr>
      </p:pic>
    </p:spTree>
    <p:extLst>
      <p:ext uri="{BB962C8B-B14F-4D97-AF65-F5344CB8AC3E}">
        <p14:creationId xmlns:p14="http://schemas.microsoft.com/office/powerpoint/2010/main" val="1787757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349" y="718796"/>
            <a:ext cx="8382727" cy="6139204"/>
          </a:xfrm>
          <a:prstGeom prst="rect">
            <a:avLst/>
          </a:prstGeom>
        </p:spPr>
      </p:pic>
    </p:spTree>
    <p:extLst>
      <p:ext uri="{BB962C8B-B14F-4D97-AF65-F5344CB8AC3E}">
        <p14:creationId xmlns:p14="http://schemas.microsoft.com/office/powerpoint/2010/main" val="124285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31478" y="277095"/>
            <a:ext cx="8529043" cy="6303810"/>
          </a:xfrm>
          <a:prstGeom prst="rect">
            <a:avLst/>
          </a:prstGeom>
        </p:spPr>
      </p:pic>
    </p:spTree>
    <p:extLst>
      <p:ext uri="{BB962C8B-B14F-4D97-AF65-F5344CB8AC3E}">
        <p14:creationId xmlns:p14="http://schemas.microsoft.com/office/powerpoint/2010/main" val="992351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4681" y="1037975"/>
            <a:ext cx="8413209" cy="5523455"/>
          </a:xfrm>
          <a:prstGeom prst="rect">
            <a:avLst/>
          </a:prstGeom>
        </p:spPr>
      </p:pic>
    </p:spTree>
    <p:extLst>
      <p:ext uri="{BB962C8B-B14F-4D97-AF65-F5344CB8AC3E}">
        <p14:creationId xmlns:p14="http://schemas.microsoft.com/office/powerpoint/2010/main" val="3482181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6445" y="1202731"/>
            <a:ext cx="8413209" cy="5523455"/>
          </a:xfrm>
          <a:prstGeom prst="rect">
            <a:avLst/>
          </a:prstGeom>
        </p:spPr>
      </p:pic>
    </p:spTree>
    <p:extLst>
      <p:ext uri="{BB962C8B-B14F-4D97-AF65-F5344CB8AC3E}">
        <p14:creationId xmlns:p14="http://schemas.microsoft.com/office/powerpoint/2010/main" val="1210779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1158" y="962676"/>
            <a:ext cx="8413209" cy="5657578"/>
          </a:xfrm>
          <a:prstGeom prst="rect">
            <a:avLst/>
          </a:prstGeom>
        </p:spPr>
      </p:pic>
    </p:spTree>
    <p:extLst>
      <p:ext uri="{BB962C8B-B14F-4D97-AF65-F5344CB8AC3E}">
        <p14:creationId xmlns:p14="http://schemas.microsoft.com/office/powerpoint/2010/main" val="2960610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0921" y="776555"/>
            <a:ext cx="8425402" cy="6309907"/>
          </a:xfrm>
          <a:prstGeom prst="rect">
            <a:avLst/>
          </a:prstGeom>
        </p:spPr>
      </p:pic>
    </p:spTree>
    <p:extLst>
      <p:ext uri="{BB962C8B-B14F-4D97-AF65-F5344CB8AC3E}">
        <p14:creationId xmlns:p14="http://schemas.microsoft.com/office/powerpoint/2010/main" val="53427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9053" y="734695"/>
            <a:ext cx="6390234" cy="5835755"/>
          </a:xfrm>
          <a:prstGeom prst="rect">
            <a:avLst/>
          </a:prstGeom>
        </p:spPr>
      </p:pic>
    </p:spTree>
    <p:extLst>
      <p:ext uri="{BB962C8B-B14F-4D97-AF65-F5344CB8AC3E}">
        <p14:creationId xmlns:p14="http://schemas.microsoft.com/office/powerpoint/2010/main" val="169133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9886" y="661551"/>
            <a:ext cx="7969659" cy="5949182"/>
          </a:xfrm>
          <a:prstGeom prst="rect">
            <a:avLst/>
          </a:prstGeom>
        </p:spPr>
      </p:pic>
      <p:pic>
        <p:nvPicPr>
          <p:cNvPr id="3" name="Picture 2"/>
          <p:cNvPicPr>
            <a:picLocks noChangeAspect="1"/>
          </p:cNvPicPr>
          <p:nvPr/>
        </p:nvPicPr>
        <p:blipFill>
          <a:blip r:embed="rId3"/>
          <a:stretch>
            <a:fillRect/>
          </a:stretch>
        </p:blipFill>
        <p:spPr>
          <a:xfrm>
            <a:off x="10812525" y="6111133"/>
            <a:ext cx="1127858" cy="566977"/>
          </a:xfrm>
          <a:prstGeom prst="rect">
            <a:avLst/>
          </a:prstGeom>
        </p:spPr>
      </p:pic>
    </p:spTree>
    <p:extLst>
      <p:ext uri="{BB962C8B-B14F-4D97-AF65-F5344CB8AC3E}">
        <p14:creationId xmlns:p14="http://schemas.microsoft.com/office/powerpoint/2010/main" val="141545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Welcome </a:t>
            </a:r>
            <a:r>
              <a:rPr lang="en-US" dirty="0"/>
              <a:t> </a:t>
            </a:r>
            <a:r>
              <a:rPr lang="en-US" dirty="0" smtClean="0"/>
              <a:t>and Agenda</a:t>
            </a:r>
            <a:endParaRPr lang="en-US" dirty="0"/>
          </a:p>
        </p:txBody>
      </p:sp>
      <p:sp>
        <p:nvSpPr>
          <p:cNvPr id="3" name="Content Placeholder 2"/>
          <p:cNvSpPr>
            <a:spLocks noGrp="1"/>
          </p:cNvSpPr>
          <p:nvPr>
            <p:ph idx="1"/>
          </p:nvPr>
        </p:nvSpPr>
        <p:spPr>
          <a:xfrm>
            <a:off x="894230" y="2188734"/>
            <a:ext cx="11165965" cy="4409774"/>
          </a:xfrm>
        </p:spPr>
        <p:txBody>
          <a:bodyPr>
            <a:normAutofit lnSpcReduction="10000"/>
          </a:bodyPr>
          <a:lstStyle/>
          <a:p>
            <a:r>
              <a:rPr lang="en-US" dirty="0" smtClean="0"/>
              <a:t>Welcome</a:t>
            </a:r>
          </a:p>
          <a:p>
            <a:r>
              <a:rPr lang="en-US" dirty="0" smtClean="0"/>
              <a:t>Review of Dr. Anderson’s Beginning of the Year Expectations</a:t>
            </a:r>
          </a:p>
          <a:p>
            <a:r>
              <a:rPr lang="en-US" dirty="0" smtClean="0"/>
              <a:t>Article to Anchor Learning</a:t>
            </a:r>
          </a:p>
          <a:p>
            <a:r>
              <a:rPr lang="en-US" dirty="0" smtClean="0"/>
              <a:t>Essential #5 – Explicit Instruction in Letter-Sound Relationships</a:t>
            </a:r>
          </a:p>
          <a:p>
            <a:pPr lvl="5"/>
            <a:r>
              <a:rPr lang="en-US" dirty="0" smtClean="0"/>
              <a:t>Phases of word recognition</a:t>
            </a:r>
          </a:p>
          <a:p>
            <a:pPr lvl="5"/>
            <a:r>
              <a:rPr lang="en-US" dirty="0" smtClean="0"/>
              <a:t>Letter-Sound Development</a:t>
            </a:r>
          </a:p>
          <a:p>
            <a:pPr lvl="5"/>
            <a:r>
              <a:rPr lang="en-US" dirty="0" smtClean="0"/>
              <a:t>Word Study/Spelling Stages</a:t>
            </a:r>
          </a:p>
          <a:p>
            <a:pPr lvl="5"/>
            <a:r>
              <a:rPr lang="en-US" dirty="0" smtClean="0"/>
              <a:t>High-Frequency Words</a:t>
            </a:r>
          </a:p>
          <a:p>
            <a:pPr lvl="5"/>
            <a:r>
              <a:rPr lang="en-US" dirty="0" smtClean="0"/>
              <a:t>Instruction in Letter/Sound Relationships</a:t>
            </a:r>
          </a:p>
          <a:p>
            <a:pPr lvl="5"/>
            <a:r>
              <a:rPr lang="en-US" dirty="0" smtClean="0"/>
              <a:t>Spelling Inventory Practice</a:t>
            </a:r>
          </a:p>
          <a:p>
            <a:pPr lvl="5"/>
            <a:r>
              <a:rPr lang="en-US" dirty="0" smtClean="0"/>
              <a:t>Word Study/Word Work Planning</a:t>
            </a:r>
          </a:p>
          <a:p>
            <a:pPr marL="363150" indent="-285750"/>
            <a:r>
              <a:rPr lang="en-US" dirty="0"/>
              <a:t>Review of Fraser’s previous professional learning with Word Study/Word </a:t>
            </a:r>
            <a:r>
              <a:rPr lang="en-US" dirty="0" smtClean="0"/>
              <a:t>Work</a:t>
            </a:r>
          </a:p>
          <a:p>
            <a:pPr marL="363150" indent="-285750"/>
            <a:r>
              <a:rPr lang="en-US" dirty="0" smtClean="0"/>
              <a:t>Time to Explore Resources and Plan</a:t>
            </a:r>
          </a:p>
          <a:p>
            <a:pPr lvl="5"/>
            <a:endParaRPr lang="en-US" dirty="0"/>
          </a:p>
        </p:txBody>
      </p:sp>
      <p:sp>
        <p:nvSpPr>
          <p:cNvPr id="5" name="Footer Placeholder 4"/>
          <p:cNvSpPr>
            <a:spLocks noGrp="1"/>
          </p:cNvSpPr>
          <p:nvPr>
            <p:ph type="ftr" sz="quarter" idx="11"/>
          </p:nvPr>
        </p:nvSpPr>
        <p:spPr>
          <a:xfrm>
            <a:off x="119873" y="6415945"/>
            <a:ext cx="6917210" cy="365125"/>
          </a:xfrm>
        </p:spPr>
        <p:txBody>
          <a:bodyPr/>
          <a:lstStyle/>
          <a:p>
            <a:r>
              <a:rPr lang="en-US" dirty="0" smtClean="0"/>
              <a:t>MISD Consultant Services Department</a:t>
            </a:r>
            <a:endParaRPr lang="en-US" dirty="0"/>
          </a:p>
        </p:txBody>
      </p:sp>
    </p:spTree>
    <p:extLst>
      <p:ext uri="{BB962C8B-B14F-4D97-AF65-F5344CB8AC3E}">
        <p14:creationId xmlns:p14="http://schemas.microsoft.com/office/powerpoint/2010/main" val="3525501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886" y="554403"/>
            <a:ext cx="7665665" cy="6206350"/>
          </a:xfrm>
          <a:prstGeom prst="rect">
            <a:avLst/>
          </a:prstGeom>
        </p:spPr>
      </p:pic>
    </p:spTree>
    <p:extLst>
      <p:ext uri="{BB962C8B-B14F-4D97-AF65-F5344CB8AC3E}">
        <p14:creationId xmlns:p14="http://schemas.microsoft.com/office/powerpoint/2010/main" val="318910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2368" y="824719"/>
            <a:ext cx="7694183" cy="5945505"/>
          </a:xfrm>
          <a:prstGeom prst="rect">
            <a:avLst/>
          </a:prstGeom>
        </p:spPr>
      </p:pic>
    </p:spTree>
    <p:extLst>
      <p:ext uri="{BB962C8B-B14F-4D97-AF65-F5344CB8AC3E}">
        <p14:creationId xmlns:p14="http://schemas.microsoft.com/office/powerpoint/2010/main" val="291705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2844" y="794437"/>
            <a:ext cx="8007977" cy="5974553"/>
          </a:xfrm>
          <a:prstGeom prst="rect">
            <a:avLst/>
          </a:prstGeom>
        </p:spPr>
      </p:pic>
    </p:spTree>
    <p:extLst>
      <p:ext uri="{BB962C8B-B14F-4D97-AF65-F5344CB8AC3E}">
        <p14:creationId xmlns:p14="http://schemas.microsoft.com/office/powerpoint/2010/main" val="3388458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443" y="801196"/>
            <a:ext cx="7187871" cy="5819514"/>
          </a:xfrm>
          <a:prstGeom prst="rect">
            <a:avLst/>
          </a:prstGeom>
        </p:spPr>
      </p:pic>
    </p:spTree>
    <p:extLst>
      <p:ext uri="{BB962C8B-B14F-4D97-AF65-F5344CB8AC3E}">
        <p14:creationId xmlns:p14="http://schemas.microsoft.com/office/powerpoint/2010/main" val="1684942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3795" y="935321"/>
            <a:ext cx="7748875" cy="5671279"/>
          </a:xfrm>
          <a:prstGeom prst="rect">
            <a:avLst/>
          </a:prstGeom>
        </p:spPr>
      </p:pic>
    </p:spTree>
    <p:extLst>
      <p:ext uri="{BB962C8B-B14F-4D97-AF65-F5344CB8AC3E}">
        <p14:creationId xmlns:p14="http://schemas.microsoft.com/office/powerpoint/2010/main" val="945798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9371" y="908316"/>
            <a:ext cx="7704890" cy="5566480"/>
          </a:xfrm>
          <a:prstGeom prst="rect">
            <a:avLst/>
          </a:prstGeom>
        </p:spPr>
      </p:pic>
    </p:spTree>
    <p:extLst>
      <p:ext uri="{BB962C8B-B14F-4D97-AF65-F5344CB8AC3E}">
        <p14:creationId xmlns:p14="http://schemas.microsoft.com/office/powerpoint/2010/main" val="3413903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8292" y="917055"/>
            <a:ext cx="7650021" cy="5598929"/>
          </a:xfrm>
          <a:prstGeom prst="rect">
            <a:avLst/>
          </a:prstGeom>
        </p:spPr>
      </p:pic>
    </p:spTree>
    <p:extLst>
      <p:ext uri="{BB962C8B-B14F-4D97-AF65-F5344CB8AC3E}">
        <p14:creationId xmlns:p14="http://schemas.microsoft.com/office/powerpoint/2010/main" val="492011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6621" y="946254"/>
            <a:ext cx="7119887" cy="5796415"/>
          </a:xfrm>
          <a:prstGeom prst="rect">
            <a:avLst/>
          </a:prstGeom>
        </p:spPr>
      </p:pic>
    </p:spTree>
    <p:extLst>
      <p:ext uri="{BB962C8B-B14F-4D97-AF65-F5344CB8AC3E}">
        <p14:creationId xmlns:p14="http://schemas.microsoft.com/office/powerpoint/2010/main" val="153178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2909" y="834534"/>
            <a:ext cx="7768398" cy="5681450"/>
          </a:xfrm>
          <a:prstGeom prst="rect">
            <a:avLst/>
          </a:prstGeom>
        </p:spPr>
      </p:pic>
    </p:spTree>
    <p:extLst>
      <p:ext uri="{BB962C8B-B14F-4D97-AF65-F5344CB8AC3E}">
        <p14:creationId xmlns:p14="http://schemas.microsoft.com/office/powerpoint/2010/main" val="149383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2774" y="2173115"/>
            <a:ext cx="7986452" cy="2511770"/>
          </a:xfrm>
          <a:prstGeom prst="rect">
            <a:avLst/>
          </a:prstGeom>
        </p:spPr>
      </p:pic>
      <p:pic>
        <p:nvPicPr>
          <p:cNvPr id="3" name="Picture 2"/>
          <p:cNvPicPr>
            <a:picLocks noChangeAspect="1"/>
          </p:cNvPicPr>
          <p:nvPr/>
        </p:nvPicPr>
        <p:blipFill>
          <a:blip r:embed="rId3"/>
          <a:stretch>
            <a:fillRect/>
          </a:stretch>
        </p:blipFill>
        <p:spPr>
          <a:xfrm>
            <a:off x="8121221" y="4380231"/>
            <a:ext cx="2357309" cy="1770601"/>
          </a:xfrm>
          <a:prstGeom prst="rect">
            <a:avLst/>
          </a:prstGeom>
        </p:spPr>
      </p:pic>
    </p:spTree>
    <p:extLst>
      <p:ext uri="{BB962C8B-B14F-4D97-AF65-F5344CB8AC3E}">
        <p14:creationId xmlns:p14="http://schemas.microsoft.com/office/powerpoint/2010/main" val="393561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415600" y="844533"/>
            <a:ext cx="11776400" cy="1602800"/>
          </a:xfrm>
          <a:prstGeom prst="rect">
            <a:avLst/>
          </a:prstGeom>
        </p:spPr>
        <p:txBody>
          <a:bodyPr spcFirstLastPara="1" vert="horz" wrap="square" lIns="121900" tIns="121900" rIns="121900" bIns="121900" rtlCol="0" anchor="t" anchorCtr="0">
            <a:noAutofit/>
          </a:bodyPr>
          <a:lstStyle/>
          <a:p>
            <a:r>
              <a:rPr lang="en" sz="3200" dirty="0"/>
              <a:t>What is included in my Balanced Literacy block each day?</a:t>
            </a:r>
            <a:endParaRPr sz="3200" dirty="0"/>
          </a:p>
        </p:txBody>
      </p:sp>
      <p:sp>
        <p:nvSpPr>
          <p:cNvPr id="111" name="Google Shape;111;p17"/>
          <p:cNvSpPr txBox="1">
            <a:spLocks noGrp="1"/>
          </p:cNvSpPr>
          <p:nvPr>
            <p:ph type="body" idx="1"/>
          </p:nvPr>
        </p:nvSpPr>
        <p:spPr>
          <a:xfrm>
            <a:off x="415600" y="2271067"/>
            <a:ext cx="11360800" cy="3820800"/>
          </a:xfrm>
          <a:prstGeom prst="rect">
            <a:avLst/>
          </a:prstGeom>
        </p:spPr>
        <p:txBody>
          <a:bodyPr spcFirstLastPara="1" vert="horz" wrap="square" lIns="121900" tIns="121900" rIns="121900" bIns="121900" rtlCol="0" anchor="t" anchorCtr="0">
            <a:noAutofit/>
          </a:bodyPr>
          <a:lstStyle/>
          <a:p>
            <a:pPr marL="0" indent="0">
              <a:buClr>
                <a:schemeClr val="dk2"/>
              </a:buClr>
              <a:buSzPts val="1100"/>
              <a:buNone/>
            </a:pPr>
            <a:r>
              <a:rPr lang="en" sz="2400" b="1" dirty="0">
                <a:solidFill>
                  <a:schemeClr val="dk2"/>
                </a:solidFill>
                <a:latin typeface="Raleway"/>
                <a:ea typeface="Raleway"/>
                <a:cs typeface="Raleway"/>
                <a:sym typeface="Raleway"/>
              </a:rPr>
              <a:t>A quality Balanced Literacy Block will Include daily time (min. 120 minutes) for students in:</a:t>
            </a:r>
            <a:endParaRPr sz="2400" b="1" dirty="0">
              <a:solidFill>
                <a:schemeClr val="dk2"/>
              </a:solidFill>
              <a:latin typeface="Raleway"/>
              <a:ea typeface="Raleway"/>
              <a:cs typeface="Raleway"/>
              <a:sym typeface="Raleway"/>
            </a:endParaRPr>
          </a:p>
          <a:p>
            <a:pPr indent="-457189">
              <a:buClr>
                <a:schemeClr val="dk2"/>
              </a:buClr>
              <a:buSzPts val="1800"/>
              <a:buFont typeface="Raleway"/>
              <a:buChar char="●"/>
            </a:pPr>
            <a:r>
              <a:rPr lang="en" sz="2400" dirty="0">
                <a:solidFill>
                  <a:schemeClr val="dk2"/>
                </a:solidFill>
                <a:latin typeface="Raleway"/>
                <a:ea typeface="Raleway"/>
                <a:cs typeface="Raleway"/>
                <a:sym typeface="Raleway"/>
              </a:rPr>
              <a:t>Shared Reading</a:t>
            </a:r>
            <a:endParaRPr sz="2400" dirty="0">
              <a:solidFill>
                <a:schemeClr val="dk2"/>
              </a:solidFill>
              <a:latin typeface="Raleway"/>
              <a:ea typeface="Raleway"/>
              <a:cs typeface="Raleway"/>
              <a:sym typeface="Raleway"/>
            </a:endParaRPr>
          </a:p>
          <a:p>
            <a:pPr indent="-457189">
              <a:buClr>
                <a:schemeClr val="dk2"/>
              </a:buClr>
              <a:buSzPts val="1800"/>
              <a:buFont typeface="Raleway"/>
              <a:buChar char="●"/>
            </a:pPr>
            <a:r>
              <a:rPr lang="en" sz="2400" dirty="0">
                <a:solidFill>
                  <a:schemeClr val="dk2"/>
                </a:solidFill>
                <a:latin typeface="Raleway"/>
                <a:ea typeface="Raleway"/>
                <a:cs typeface="Raleway"/>
                <a:sym typeface="Raleway"/>
              </a:rPr>
              <a:t>Guided Reading/Small Group (based on level OR strategy)</a:t>
            </a:r>
            <a:endParaRPr sz="2400" dirty="0">
              <a:solidFill>
                <a:schemeClr val="dk2"/>
              </a:solidFill>
              <a:latin typeface="Raleway"/>
              <a:ea typeface="Raleway"/>
              <a:cs typeface="Raleway"/>
              <a:sym typeface="Raleway"/>
            </a:endParaRPr>
          </a:p>
          <a:p>
            <a:pPr indent="-457189">
              <a:buClr>
                <a:schemeClr val="dk2"/>
              </a:buClr>
              <a:buSzPts val="1800"/>
              <a:buFont typeface="Raleway"/>
              <a:buChar char="●"/>
            </a:pPr>
            <a:r>
              <a:rPr lang="en" sz="2400" dirty="0">
                <a:solidFill>
                  <a:schemeClr val="dk2"/>
                </a:solidFill>
                <a:latin typeface="Raleway"/>
                <a:ea typeface="Raleway"/>
                <a:cs typeface="Raleway"/>
                <a:sym typeface="Raleway"/>
              </a:rPr>
              <a:t>Word work (Words Their Way)</a:t>
            </a:r>
            <a:endParaRPr sz="2400" dirty="0">
              <a:solidFill>
                <a:schemeClr val="dk2"/>
              </a:solidFill>
              <a:latin typeface="Raleway"/>
              <a:ea typeface="Raleway"/>
              <a:cs typeface="Raleway"/>
              <a:sym typeface="Raleway"/>
            </a:endParaRPr>
          </a:p>
          <a:p>
            <a:pPr indent="-457189">
              <a:buClr>
                <a:schemeClr val="dk2"/>
              </a:buClr>
              <a:buSzPts val="1800"/>
              <a:buFont typeface="Raleway"/>
              <a:buChar char="●"/>
            </a:pPr>
            <a:r>
              <a:rPr lang="en" sz="2400" dirty="0">
                <a:solidFill>
                  <a:schemeClr val="dk2"/>
                </a:solidFill>
                <a:latin typeface="Raleway"/>
                <a:ea typeface="Raleway"/>
                <a:cs typeface="Raleway"/>
                <a:sym typeface="Raleway"/>
              </a:rPr>
              <a:t>Vocabulary</a:t>
            </a:r>
            <a:endParaRPr sz="2400" dirty="0">
              <a:solidFill>
                <a:schemeClr val="dk2"/>
              </a:solidFill>
              <a:latin typeface="Raleway"/>
              <a:ea typeface="Raleway"/>
              <a:cs typeface="Raleway"/>
              <a:sym typeface="Raleway"/>
            </a:endParaRPr>
          </a:p>
          <a:p>
            <a:pPr indent="-457189">
              <a:buClr>
                <a:schemeClr val="dk2"/>
              </a:buClr>
              <a:buSzPts val="1800"/>
              <a:buFont typeface="Raleway"/>
              <a:buChar char="●"/>
            </a:pPr>
            <a:r>
              <a:rPr lang="en" sz="2400" dirty="0">
                <a:solidFill>
                  <a:schemeClr val="dk2"/>
                </a:solidFill>
                <a:latin typeface="Raleway"/>
                <a:ea typeface="Raleway"/>
                <a:cs typeface="Raleway"/>
                <a:sym typeface="Raleway"/>
              </a:rPr>
              <a:t>Interactive Read Aloud</a:t>
            </a:r>
            <a:endParaRPr sz="2400" dirty="0">
              <a:solidFill>
                <a:schemeClr val="dk2"/>
              </a:solidFill>
              <a:latin typeface="Raleway"/>
              <a:ea typeface="Raleway"/>
              <a:cs typeface="Raleway"/>
              <a:sym typeface="Raleway"/>
            </a:endParaRPr>
          </a:p>
          <a:p>
            <a:pPr indent="-457189">
              <a:buClr>
                <a:schemeClr val="dk2"/>
              </a:buClr>
              <a:buSzPts val="1800"/>
              <a:buFont typeface="Raleway"/>
              <a:buChar char="●"/>
            </a:pPr>
            <a:r>
              <a:rPr lang="en" sz="2400" dirty="0">
                <a:solidFill>
                  <a:schemeClr val="dk2"/>
                </a:solidFill>
                <a:latin typeface="Raleway"/>
                <a:ea typeface="Raleway"/>
                <a:cs typeface="Raleway"/>
                <a:sym typeface="Raleway"/>
              </a:rPr>
              <a:t>Independent reading</a:t>
            </a:r>
            <a:endParaRPr sz="2400" dirty="0">
              <a:solidFill>
                <a:schemeClr val="dk2"/>
              </a:solidFill>
              <a:latin typeface="Raleway"/>
              <a:ea typeface="Raleway"/>
              <a:cs typeface="Raleway"/>
              <a:sym typeface="Raleway"/>
            </a:endParaRPr>
          </a:p>
          <a:p>
            <a:pPr indent="-457189">
              <a:buClr>
                <a:schemeClr val="dk2"/>
              </a:buClr>
              <a:buSzPts val="1800"/>
              <a:buFont typeface="Raleway"/>
              <a:buChar char="●"/>
            </a:pPr>
            <a:r>
              <a:rPr lang="en" sz="2400" dirty="0">
                <a:solidFill>
                  <a:schemeClr val="dk2"/>
                </a:solidFill>
                <a:latin typeface="Raleway"/>
                <a:ea typeface="Raleway"/>
                <a:cs typeface="Raleway"/>
                <a:sym typeface="Raleway"/>
              </a:rPr>
              <a:t>Centers/stations/Daily 5</a:t>
            </a:r>
            <a:endParaRPr sz="2400" dirty="0">
              <a:solidFill>
                <a:schemeClr val="dk2"/>
              </a:solidFill>
              <a:latin typeface="Raleway"/>
              <a:ea typeface="Raleway"/>
              <a:cs typeface="Raleway"/>
              <a:sym typeface="Raleway"/>
            </a:endParaRPr>
          </a:p>
        </p:txBody>
      </p:sp>
      <p:pic>
        <p:nvPicPr>
          <p:cNvPr id="2" name="Audio 1">
            <a:hlinkClick r:id="" action="ppaction://media"/>
            <a:extLst>
              <a:ext uri="{FF2B5EF4-FFF2-40B4-BE49-F238E27FC236}">
                <a16:creationId xmlns:a16="http://schemas.microsoft.com/office/drawing/2014/main" xmlns="" id="{92558037-C102-7C43-8645-2D5AF7CD06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1629535523"/>
      </p:ext>
    </p:extLst>
  </p:cSld>
  <p:clrMapOvr>
    <a:masterClrMapping/>
  </p:clrMapOvr>
  <mc:AlternateContent xmlns:mc="http://schemas.openxmlformats.org/markup-compatibility/2006" xmlns:p14="http://schemas.microsoft.com/office/powerpoint/2010/main">
    <mc:Choice Requires="p14">
      <p:transition spd="slow" p14:dur="2000" advTm="54806"/>
    </mc:Choice>
    <mc:Fallback xmlns="">
      <p:transition spd="slow" advTm="5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2886" y="997206"/>
            <a:ext cx="7624325" cy="5468444"/>
          </a:xfrm>
          <a:prstGeom prst="rect">
            <a:avLst/>
          </a:prstGeom>
        </p:spPr>
      </p:pic>
      <p:pic>
        <p:nvPicPr>
          <p:cNvPr id="3" name="Picture 2"/>
          <p:cNvPicPr>
            <a:picLocks noChangeAspect="1"/>
          </p:cNvPicPr>
          <p:nvPr/>
        </p:nvPicPr>
        <p:blipFill>
          <a:blip r:embed="rId3"/>
          <a:stretch>
            <a:fillRect/>
          </a:stretch>
        </p:blipFill>
        <p:spPr>
          <a:xfrm>
            <a:off x="5273066" y="3731428"/>
            <a:ext cx="1700902" cy="2197539"/>
          </a:xfrm>
          <a:prstGeom prst="rect">
            <a:avLst/>
          </a:prstGeom>
        </p:spPr>
      </p:pic>
    </p:spTree>
    <p:extLst>
      <p:ext uri="{BB962C8B-B14F-4D97-AF65-F5344CB8AC3E}">
        <p14:creationId xmlns:p14="http://schemas.microsoft.com/office/powerpoint/2010/main" val="1923638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0582" y="793191"/>
            <a:ext cx="7486499" cy="5951086"/>
          </a:xfrm>
          <a:prstGeom prst="rect">
            <a:avLst/>
          </a:prstGeom>
        </p:spPr>
      </p:pic>
    </p:spTree>
    <p:extLst>
      <p:ext uri="{BB962C8B-B14F-4D97-AF65-F5344CB8AC3E}">
        <p14:creationId xmlns:p14="http://schemas.microsoft.com/office/powerpoint/2010/main" val="2408197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2953" y="978885"/>
            <a:ext cx="7447123" cy="5446484"/>
          </a:xfrm>
          <a:prstGeom prst="rect">
            <a:avLst/>
          </a:prstGeom>
        </p:spPr>
      </p:pic>
    </p:spTree>
    <p:extLst>
      <p:ext uri="{BB962C8B-B14F-4D97-AF65-F5344CB8AC3E}">
        <p14:creationId xmlns:p14="http://schemas.microsoft.com/office/powerpoint/2010/main" val="1572311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8413" y="720887"/>
            <a:ext cx="7912322" cy="5956656"/>
          </a:xfrm>
          <a:prstGeom prst="rect">
            <a:avLst/>
          </a:prstGeom>
        </p:spPr>
      </p:pic>
    </p:spTree>
    <p:extLst>
      <p:ext uri="{BB962C8B-B14F-4D97-AF65-F5344CB8AC3E}">
        <p14:creationId xmlns:p14="http://schemas.microsoft.com/office/powerpoint/2010/main" val="3242205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8995" y="1176667"/>
            <a:ext cx="7542929" cy="5520550"/>
          </a:xfrm>
          <a:prstGeom prst="rect">
            <a:avLst/>
          </a:prstGeom>
        </p:spPr>
      </p:pic>
    </p:spTree>
    <p:extLst>
      <p:ext uri="{BB962C8B-B14F-4D97-AF65-F5344CB8AC3E}">
        <p14:creationId xmlns:p14="http://schemas.microsoft.com/office/powerpoint/2010/main" val="41631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2960" y="1044424"/>
            <a:ext cx="7593591" cy="5561270"/>
          </a:xfrm>
          <a:prstGeom prst="rect">
            <a:avLst/>
          </a:prstGeom>
        </p:spPr>
      </p:pic>
      <p:sp>
        <p:nvSpPr>
          <p:cNvPr id="3" name="Rectangle 2"/>
          <p:cNvSpPr/>
          <p:nvPr/>
        </p:nvSpPr>
        <p:spPr>
          <a:xfrm>
            <a:off x="4512331" y="6488668"/>
            <a:ext cx="2954848" cy="369332"/>
          </a:xfrm>
          <a:prstGeom prst="rect">
            <a:avLst/>
          </a:prstGeom>
        </p:spPr>
        <p:txBody>
          <a:bodyPr wrap="none">
            <a:spAutoFit/>
          </a:bodyPr>
          <a:lstStyle/>
          <a:p>
            <a:r>
              <a:rPr lang="en-US" dirty="0"/>
              <a:t>https://youtu.be/CYLefa3kFYs</a:t>
            </a:r>
          </a:p>
        </p:txBody>
      </p:sp>
    </p:spTree>
    <p:extLst>
      <p:ext uri="{BB962C8B-B14F-4D97-AF65-F5344CB8AC3E}">
        <p14:creationId xmlns:p14="http://schemas.microsoft.com/office/powerpoint/2010/main" val="3647094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9395" y="350253"/>
            <a:ext cx="8413209" cy="6157494"/>
          </a:xfrm>
          <a:prstGeom prst="rect">
            <a:avLst/>
          </a:prstGeom>
        </p:spPr>
      </p:pic>
      <p:pic>
        <p:nvPicPr>
          <p:cNvPr id="3" name="Picture 2"/>
          <p:cNvPicPr>
            <a:picLocks noChangeAspect="1"/>
          </p:cNvPicPr>
          <p:nvPr/>
        </p:nvPicPr>
        <p:blipFill>
          <a:blip r:embed="rId3"/>
          <a:stretch>
            <a:fillRect/>
          </a:stretch>
        </p:blipFill>
        <p:spPr>
          <a:xfrm>
            <a:off x="10919617" y="6119371"/>
            <a:ext cx="1127858" cy="566977"/>
          </a:xfrm>
          <a:prstGeom prst="rect">
            <a:avLst/>
          </a:prstGeom>
        </p:spPr>
      </p:pic>
    </p:spTree>
    <p:extLst>
      <p:ext uri="{BB962C8B-B14F-4D97-AF65-F5344CB8AC3E}">
        <p14:creationId xmlns:p14="http://schemas.microsoft.com/office/powerpoint/2010/main" val="37178490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4280" y="0"/>
            <a:ext cx="8823439" cy="6858000"/>
          </a:xfrm>
          <a:prstGeom prst="rect">
            <a:avLst/>
          </a:prstGeom>
        </p:spPr>
      </p:pic>
    </p:spTree>
    <p:extLst>
      <p:ext uri="{BB962C8B-B14F-4D97-AF65-F5344CB8AC3E}">
        <p14:creationId xmlns:p14="http://schemas.microsoft.com/office/powerpoint/2010/main" val="2757912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6614" y="868764"/>
            <a:ext cx="7675969" cy="5621600"/>
          </a:xfrm>
          <a:prstGeom prst="rect">
            <a:avLst/>
          </a:prstGeom>
        </p:spPr>
      </p:pic>
    </p:spTree>
    <p:extLst>
      <p:ext uri="{BB962C8B-B14F-4D97-AF65-F5344CB8AC3E}">
        <p14:creationId xmlns:p14="http://schemas.microsoft.com/office/powerpoint/2010/main" val="3828199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0758" y="1052944"/>
            <a:ext cx="7600594" cy="5579276"/>
          </a:xfrm>
          <a:prstGeom prst="rect">
            <a:avLst/>
          </a:prstGeom>
        </p:spPr>
      </p:pic>
    </p:spTree>
    <p:extLst>
      <p:ext uri="{BB962C8B-B14F-4D97-AF65-F5344CB8AC3E}">
        <p14:creationId xmlns:p14="http://schemas.microsoft.com/office/powerpoint/2010/main" val="4217232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1004241" y="828577"/>
            <a:ext cx="10251200" cy="859600"/>
          </a:xfrm>
          <a:prstGeom prst="rect">
            <a:avLst/>
          </a:prstGeom>
        </p:spPr>
        <p:txBody>
          <a:bodyPr spcFirstLastPara="1" vert="horz" wrap="square" lIns="121900" tIns="121900" rIns="121900" bIns="121900" rtlCol="0" anchor="t" anchorCtr="0">
            <a:noAutofit/>
          </a:bodyPr>
          <a:lstStyle/>
          <a:p>
            <a:pPr algn="ctr">
              <a:spcBef>
                <a:spcPts val="0"/>
              </a:spcBef>
              <a:buClr>
                <a:schemeClr val="lt2"/>
              </a:buClr>
              <a:buSzPts val="2700"/>
            </a:pPr>
            <a:r>
              <a:rPr lang="en" sz="3733" dirty="0" smtClean="0"/>
              <a:t>Balanced Literacy Framework</a:t>
            </a:r>
            <a:endParaRPr dirty="0"/>
          </a:p>
        </p:txBody>
      </p:sp>
      <p:pic>
        <p:nvPicPr>
          <p:cNvPr id="117" name="Google Shape;117;p18"/>
          <p:cNvPicPr preferRelativeResize="0"/>
          <p:nvPr/>
        </p:nvPicPr>
        <p:blipFill rotWithShape="1">
          <a:blip r:embed="rId5">
            <a:alphaModFix/>
          </a:blip>
          <a:srcRect/>
          <a:stretch/>
        </p:blipFill>
        <p:spPr>
          <a:xfrm>
            <a:off x="3173959" y="2354760"/>
            <a:ext cx="2158171" cy="859611"/>
          </a:xfrm>
          <a:prstGeom prst="rect">
            <a:avLst/>
          </a:prstGeom>
          <a:noFill/>
          <a:ln>
            <a:noFill/>
          </a:ln>
        </p:spPr>
      </p:pic>
      <p:pic>
        <p:nvPicPr>
          <p:cNvPr id="118" name="Google Shape;118;p18"/>
          <p:cNvPicPr preferRelativeResize="0"/>
          <p:nvPr/>
        </p:nvPicPr>
        <p:blipFill rotWithShape="1">
          <a:blip r:embed="rId6">
            <a:alphaModFix/>
          </a:blip>
          <a:srcRect/>
          <a:stretch/>
        </p:blipFill>
        <p:spPr>
          <a:xfrm>
            <a:off x="6643276" y="2354760"/>
            <a:ext cx="2158171" cy="859611"/>
          </a:xfrm>
          <a:prstGeom prst="rect">
            <a:avLst/>
          </a:prstGeom>
          <a:noFill/>
          <a:ln>
            <a:noFill/>
          </a:ln>
        </p:spPr>
      </p:pic>
      <p:pic>
        <p:nvPicPr>
          <p:cNvPr id="119" name="Google Shape;119;p18"/>
          <p:cNvPicPr preferRelativeResize="0"/>
          <p:nvPr/>
        </p:nvPicPr>
        <p:blipFill rotWithShape="1">
          <a:blip r:embed="rId7">
            <a:alphaModFix/>
          </a:blip>
          <a:srcRect/>
          <a:stretch/>
        </p:blipFill>
        <p:spPr>
          <a:xfrm>
            <a:off x="2849376" y="3216295"/>
            <a:ext cx="2840981" cy="1390008"/>
          </a:xfrm>
          <a:prstGeom prst="rect">
            <a:avLst/>
          </a:prstGeom>
          <a:noFill/>
          <a:ln>
            <a:noFill/>
          </a:ln>
        </p:spPr>
      </p:pic>
      <p:pic>
        <p:nvPicPr>
          <p:cNvPr id="120" name="Google Shape;120;p18"/>
          <p:cNvPicPr preferRelativeResize="0"/>
          <p:nvPr/>
        </p:nvPicPr>
        <p:blipFill rotWithShape="1">
          <a:blip r:embed="rId8">
            <a:alphaModFix/>
          </a:blip>
          <a:srcRect/>
          <a:stretch/>
        </p:blipFill>
        <p:spPr>
          <a:xfrm>
            <a:off x="6345930" y="3125883"/>
            <a:ext cx="2840981" cy="1390008"/>
          </a:xfrm>
          <a:prstGeom prst="rect">
            <a:avLst/>
          </a:prstGeom>
          <a:noFill/>
          <a:ln>
            <a:noFill/>
          </a:ln>
        </p:spPr>
      </p:pic>
      <p:pic>
        <p:nvPicPr>
          <p:cNvPr id="121" name="Google Shape;121;p18"/>
          <p:cNvPicPr preferRelativeResize="0"/>
          <p:nvPr/>
        </p:nvPicPr>
        <p:blipFill rotWithShape="1">
          <a:blip r:embed="rId9">
            <a:alphaModFix/>
          </a:blip>
          <a:srcRect/>
          <a:stretch/>
        </p:blipFill>
        <p:spPr>
          <a:xfrm>
            <a:off x="5001983" y="4725436"/>
            <a:ext cx="2255716" cy="749873"/>
          </a:xfrm>
          <a:prstGeom prst="rect">
            <a:avLst/>
          </a:prstGeom>
          <a:noFill/>
          <a:ln>
            <a:noFill/>
          </a:ln>
        </p:spPr>
      </p:pic>
      <p:pic>
        <p:nvPicPr>
          <p:cNvPr id="122" name="Google Shape;122;p18"/>
          <p:cNvPicPr preferRelativeResize="0"/>
          <p:nvPr/>
        </p:nvPicPr>
        <p:blipFill rotWithShape="1">
          <a:blip r:embed="rId10">
            <a:alphaModFix/>
          </a:blip>
          <a:srcRect/>
          <a:stretch/>
        </p:blipFill>
        <p:spPr>
          <a:xfrm>
            <a:off x="1959492" y="5455782"/>
            <a:ext cx="8181539" cy="1060796"/>
          </a:xfrm>
          <a:prstGeom prst="rect">
            <a:avLst/>
          </a:prstGeom>
          <a:noFill/>
          <a:ln>
            <a:noFill/>
          </a:ln>
        </p:spPr>
      </p:pic>
      <p:pic>
        <p:nvPicPr>
          <p:cNvPr id="123" name="Google Shape;123;p18"/>
          <p:cNvPicPr preferRelativeResize="0"/>
          <p:nvPr/>
        </p:nvPicPr>
        <p:blipFill rotWithShape="1">
          <a:blip r:embed="rId11">
            <a:alphaModFix/>
          </a:blip>
          <a:srcRect/>
          <a:stretch/>
        </p:blipFill>
        <p:spPr>
          <a:xfrm>
            <a:off x="599967" y="3033399"/>
            <a:ext cx="1359527" cy="1755800"/>
          </a:xfrm>
          <a:prstGeom prst="rect">
            <a:avLst/>
          </a:prstGeom>
          <a:noFill/>
          <a:ln>
            <a:noFill/>
          </a:ln>
        </p:spPr>
      </p:pic>
      <p:pic>
        <p:nvPicPr>
          <p:cNvPr id="124" name="Google Shape;124;p18"/>
          <p:cNvPicPr preferRelativeResize="0"/>
          <p:nvPr/>
        </p:nvPicPr>
        <p:blipFill rotWithShape="1">
          <a:blip r:embed="rId11">
            <a:alphaModFix/>
          </a:blip>
          <a:srcRect/>
          <a:stretch/>
        </p:blipFill>
        <p:spPr>
          <a:xfrm>
            <a:off x="9609983" y="2942985"/>
            <a:ext cx="1359527" cy="1755800"/>
          </a:xfrm>
          <a:prstGeom prst="rect">
            <a:avLst/>
          </a:prstGeom>
          <a:noFill/>
          <a:ln>
            <a:noFill/>
          </a:ln>
        </p:spPr>
      </p:pic>
      <p:pic>
        <p:nvPicPr>
          <p:cNvPr id="3" name="Audio 2">
            <a:hlinkClick r:id="" action="ppaction://media"/>
            <a:extLst>
              <a:ext uri="{FF2B5EF4-FFF2-40B4-BE49-F238E27FC236}">
                <a16:creationId xmlns:a16="http://schemas.microsoft.com/office/drawing/2014/main" xmlns="" id="{5EDACCC6-C5F6-EF47-9191-2CC108FC95E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05067" y="5571067"/>
            <a:ext cx="1083733" cy="1083733"/>
          </a:xfrm>
          <a:prstGeom prst="rect">
            <a:avLst/>
          </a:prstGeom>
        </p:spPr>
      </p:pic>
      <p:pic>
        <p:nvPicPr>
          <p:cNvPr id="4" name="Picture 3"/>
          <p:cNvPicPr>
            <a:picLocks noChangeAspect="1"/>
          </p:cNvPicPr>
          <p:nvPr/>
        </p:nvPicPr>
        <p:blipFill>
          <a:blip r:embed="rId13"/>
          <a:stretch>
            <a:fillRect/>
          </a:stretch>
        </p:blipFill>
        <p:spPr>
          <a:xfrm>
            <a:off x="60824" y="6516578"/>
            <a:ext cx="6913463" cy="365792"/>
          </a:xfrm>
          <a:prstGeom prst="rect">
            <a:avLst/>
          </a:prstGeom>
        </p:spPr>
      </p:pic>
    </p:spTree>
    <p:extLst>
      <p:ext uri="{BB962C8B-B14F-4D97-AF65-F5344CB8AC3E}">
        <p14:creationId xmlns:p14="http://schemas.microsoft.com/office/powerpoint/2010/main" val="2533021746"/>
      </p:ext>
    </p:extLst>
  </p:cSld>
  <p:clrMapOvr>
    <a:masterClrMapping/>
  </p:clrMapOvr>
  <mc:AlternateContent xmlns:mc="http://schemas.openxmlformats.org/markup-compatibility/2006" xmlns:p14="http://schemas.microsoft.com/office/powerpoint/2010/main">
    <mc:Choice Requires="p14">
      <p:transition spd="slow" p14:dur="2000" advTm="66765"/>
    </mc:Choice>
    <mc:Fallback xmlns="">
      <p:transition spd="slow" advTm="66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3708" y="1012506"/>
            <a:ext cx="7575881" cy="5544667"/>
          </a:xfrm>
          <a:prstGeom prst="rect">
            <a:avLst/>
          </a:prstGeom>
        </p:spPr>
      </p:pic>
    </p:spTree>
    <p:extLst>
      <p:ext uri="{BB962C8B-B14F-4D97-AF65-F5344CB8AC3E}">
        <p14:creationId xmlns:p14="http://schemas.microsoft.com/office/powerpoint/2010/main" val="2454431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1643" y="0"/>
            <a:ext cx="8408713" cy="6858000"/>
          </a:xfrm>
          <a:prstGeom prst="rect">
            <a:avLst/>
          </a:prstGeom>
        </p:spPr>
      </p:pic>
    </p:spTree>
    <p:extLst>
      <p:ext uri="{BB962C8B-B14F-4D97-AF65-F5344CB8AC3E}">
        <p14:creationId xmlns:p14="http://schemas.microsoft.com/office/powerpoint/2010/main" val="550022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1904" y="857023"/>
            <a:ext cx="7135694" cy="5222501"/>
          </a:xfrm>
          <a:prstGeom prst="rect">
            <a:avLst/>
          </a:prstGeom>
        </p:spPr>
      </p:pic>
      <p:pic>
        <p:nvPicPr>
          <p:cNvPr id="3" name="Picture 2"/>
          <p:cNvPicPr>
            <a:picLocks noChangeAspect="1"/>
          </p:cNvPicPr>
          <p:nvPr/>
        </p:nvPicPr>
        <p:blipFill>
          <a:blip r:embed="rId3"/>
          <a:stretch>
            <a:fillRect/>
          </a:stretch>
        </p:blipFill>
        <p:spPr>
          <a:xfrm>
            <a:off x="10952569" y="6193511"/>
            <a:ext cx="1127858" cy="566977"/>
          </a:xfrm>
          <a:prstGeom prst="rect">
            <a:avLst/>
          </a:prstGeom>
        </p:spPr>
      </p:pic>
      <p:sp>
        <p:nvSpPr>
          <p:cNvPr id="5" name="TextBox 4"/>
          <p:cNvSpPr txBox="1"/>
          <p:nvPr/>
        </p:nvSpPr>
        <p:spPr>
          <a:xfrm>
            <a:off x="3468130" y="6079524"/>
            <a:ext cx="5930598" cy="646331"/>
          </a:xfrm>
          <a:prstGeom prst="rect">
            <a:avLst/>
          </a:prstGeom>
          <a:noFill/>
        </p:spPr>
        <p:txBody>
          <a:bodyPr wrap="none" rtlCol="0">
            <a:spAutoFit/>
          </a:bodyPr>
          <a:lstStyle/>
          <a:p>
            <a:pPr marL="342900" indent="-342900">
              <a:buAutoNum type="arabicPeriod"/>
            </a:pPr>
            <a:r>
              <a:rPr lang="en-US" dirty="0" smtClean="0"/>
              <a:t>Let’s Review the Directions for how to administer the ESI</a:t>
            </a:r>
          </a:p>
          <a:p>
            <a:pPr marL="342900" indent="-342900">
              <a:buAutoNum type="arabicPeriod"/>
            </a:pPr>
            <a:r>
              <a:rPr lang="en-US" dirty="0" smtClean="0"/>
              <a:t>Let’s Practice Scoring Miguel</a:t>
            </a:r>
            <a:endParaRPr lang="en-US" dirty="0"/>
          </a:p>
        </p:txBody>
      </p:sp>
    </p:spTree>
    <p:extLst>
      <p:ext uri="{BB962C8B-B14F-4D97-AF65-F5344CB8AC3E}">
        <p14:creationId xmlns:p14="http://schemas.microsoft.com/office/powerpoint/2010/main" val="4281230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8868" y="539723"/>
            <a:ext cx="8443692" cy="6157494"/>
          </a:xfrm>
          <a:prstGeom prst="rect">
            <a:avLst/>
          </a:prstGeom>
        </p:spPr>
      </p:pic>
    </p:spTree>
    <p:extLst>
      <p:ext uri="{BB962C8B-B14F-4D97-AF65-F5344CB8AC3E}">
        <p14:creationId xmlns:p14="http://schemas.microsoft.com/office/powerpoint/2010/main" val="2729051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0445" y="691978"/>
            <a:ext cx="8063501" cy="5778843"/>
          </a:xfrm>
          <a:prstGeom prst="rect">
            <a:avLst/>
          </a:prstGeom>
        </p:spPr>
      </p:pic>
    </p:spTree>
    <p:extLst>
      <p:ext uri="{BB962C8B-B14F-4D97-AF65-F5344CB8AC3E}">
        <p14:creationId xmlns:p14="http://schemas.microsoft.com/office/powerpoint/2010/main" val="3232441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5957" y="869599"/>
            <a:ext cx="7872443" cy="5761716"/>
          </a:xfrm>
          <a:prstGeom prst="rect">
            <a:avLst/>
          </a:prstGeom>
        </p:spPr>
      </p:pic>
      <p:pic>
        <p:nvPicPr>
          <p:cNvPr id="3" name="Picture 2"/>
          <p:cNvPicPr>
            <a:picLocks noChangeAspect="1"/>
          </p:cNvPicPr>
          <p:nvPr/>
        </p:nvPicPr>
        <p:blipFill>
          <a:blip r:embed="rId3"/>
          <a:stretch>
            <a:fillRect/>
          </a:stretch>
        </p:blipFill>
        <p:spPr>
          <a:xfrm>
            <a:off x="10647768" y="6064338"/>
            <a:ext cx="1127858" cy="566977"/>
          </a:xfrm>
          <a:prstGeom prst="rect">
            <a:avLst/>
          </a:prstGeom>
        </p:spPr>
      </p:pic>
    </p:spTree>
    <p:extLst>
      <p:ext uri="{BB962C8B-B14F-4D97-AF65-F5344CB8AC3E}">
        <p14:creationId xmlns:p14="http://schemas.microsoft.com/office/powerpoint/2010/main" val="964101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237" y="811544"/>
            <a:ext cx="7929125" cy="5687057"/>
          </a:xfrm>
          <a:prstGeom prst="rect">
            <a:avLst/>
          </a:prstGeom>
        </p:spPr>
      </p:pic>
      <p:pic>
        <p:nvPicPr>
          <p:cNvPr id="3" name="Picture 2"/>
          <p:cNvPicPr>
            <a:picLocks noChangeAspect="1"/>
          </p:cNvPicPr>
          <p:nvPr/>
        </p:nvPicPr>
        <p:blipFill>
          <a:blip r:embed="rId3"/>
          <a:stretch>
            <a:fillRect/>
          </a:stretch>
        </p:blipFill>
        <p:spPr>
          <a:xfrm>
            <a:off x="7412086" y="3523063"/>
            <a:ext cx="1700931" cy="2200847"/>
          </a:xfrm>
          <a:prstGeom prst="rect">
            <a:avLst/>
          </a:prstGeom>
        </p:spPr>
      </p:pic>
      <p:pic>
        <p:nvPicPr>
          <p:cNvPr id="4" name="Picture 3"/>
          <p:cNvPicPr>
            <a:picLocks noChangeAspect="1"/>
          </p:cNvPicPr>
          <p:nvPr/>
        </p:nvPicPr>
        <p:blipFill>
          <a:blip r:embed="rId4"/>
          <a:stretch>
            <a:fillRect/>
          </a:stretch>
        </p:blipFill>
        <p:spPr>
          <a:xfrm>
            <a:off x="2687067" y="3665836"/>
            <a:ext cx="2650982" cy="2058074"/>
          </a:xfrm>
          <a:prstGeom prst="rect">
            <a:avLst/>
          </a:prstGeom>
        </p:spPr>
      </p:pic>
    </p:spTree>
    <p:extLst>
      <p:ext uri="{BB962C8B-B14F-4D97-AF65-F5344CB8AC3E}">
        <p14:creationId xmlns:p14="http://schemas.microsoft.com/office/powerpoint/2010/main" val="256660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3841" y="568411"/>
            <a:ext cx="5806095" cy="5523816"/>
          </a:xfrm>
          <a:prstGeom prst="rect">
            <a:avLst/>
          </a:prstGeom>
        </p:spPr>
      </p:pic>
      <p:pic>
        <p:nvPicPr>
          <p:cNvPr id="3" name="Picture 2"/>
          <p:cNvPicPr>
            <a:picLocks noChangeAspect="1"/>
          </p:cNvPicPr>
          <p:nvPr/>
        </p:nvPicPr>
        <p:blipFill>
          <a:blip r:embed="rId3"/>
          <a:stretch>
            <a:fillRect/>
          </a:stretch>
        </p:blipFill>
        <p:spPr>
          <a:xfrm>
            <a:off x="7025501" y="2529016"/>
            <a:ext cx="3602456" cy="2796745"/>
          </a:xfrm>
          <a:prstGeom prst="rect">
            <a:avLst/>
          </a:prstGeom>
        </p:spPr>
      </p:pic>
    </p:spTree>
    <p:extLst>
      <p:ext uri="{BB962C8B-B14F-4D97-AF65-F5344CB8AC3E}">
        <p14:creationId xmlns:p14="http://schemas.microsoft.com/office/powerpoint/2010/main" val="4033413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7465" y="454951"/>
            <a:ext cx="6791533" cy="6261135"/>
          </a:xfrm>
          <a:prstGeom prst="rect">
            <a:avLst/>
          </a:prstGeom>
        </p:spPr>
      </p:pic>
      <p:pic>
        <p:nvPicPr>
          <p:cNvPr id="3" name="Picture 2"/>
          <p:cNvPicPr>
            <a:picLocks noChangeAspect="1"/>
          </p:cNvPicPr>
          <p:nvPr/>
        </p:nvPicPr>
        <p:blipFill>
          <a:blip r:embed="rId3"/>
          <a:stretch>
            <a:fillRect/>
          </a:stretch>
        </p:blipFill>
        <p:spPr>
          <a:xfrm>
            <a:off x="8042692" y="2581781"/>
            <a:ext cx="3603048" cy="2798307"/>
          </a:xfrm>
          <a:prstGeom prst="rect">
            <a:avLst/>
          </a:prstGeom>
        </p:spPr>
      </p:pic>
    </p:spTree>
    <p:extLst>
      <p:ext uri="{BB962C8B-B14F-4D97-AF65-F5344CB8AC3E}">
        <p14:creationId xmlns:p14="http://schemas.microsoft.com/office/powerpoint/2010/main" val="2243532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3885" y="568316"/>
            <a:ext cx="6425741" cy="5968501"/>
          </a:xfrm>
          <a:prstGeom prst="rect">
            <a:avLst/>
          </a:prstGeom>
        </p:spPr>
      </p:pic>
      <p:pic>
        <p:nvPicPr>
          <p:cNvPr id="3" name="Picture 2"/>
          <p:cNvPicPr>
            <a:picLocks noChangeAspect="1"/>
          </p:cNvPicPr>
          <p:nvPr/>
        </p:nvPicPr>
        <p:blipFill>
          <a:blip r:embed="rId3"/>
          <a:stretch>
            <a:fillRect/>
          </a:stretch>
        </p:blipFill>
        <p:spPr>
          <a:xfrm>
            <a:off x="7877936" y="2384073"/>
            <a:ext cx="3603048" cy="2798307"/>
          </a:xfrm>
          <a:prstGeom prst="rect">
            <a:avLst/>
          </a:prstGeom>
        </p:spPr>
      </p:pic>
    </p:spTree>
    <p:extLst>
      <p:ext uri="{BB962C8B-B14F-4D97-AF65-F5344CB8AC3E}">
        <p14:creationId xmlns:p14="http://schemas.microsoft.com/office/powerpoint/2010/main" val="17965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972600" y="1015416"/>
            <a:ext cx="10251600" cy="713600"/>
          </a:xfrm>
          <a:prstGeom prst="rect">
            <a:avLst/>
          </a:prstGeom>
        </p:spPr>
        <p:txBody>
          <a:bodyPr spcFirstLastPara="1" vert="horz" wrap="square" lIns="121900" tIns="121900" rIns="121900" bIns="121900" rtlCol="0" anchor="t" anchorCtr="0">
            <a:noAutofit/>
          </a:bodyPr>
          <a:lstStyle/>
          <a:p>
            <a:r>
              <a:rPr lang="en"/>
              <a:t>What literacy skills are explicitly taught?</a:t>
            </a:r>
            <a:endParaRPr/>
          </a:p>
        </p:txBody>
      </p:sp>
      <p:sp>
        <p:nvSpPr>
          <p:cNvPr id="136" name="Google Shape;136;p20"/>
          <p:cNvSpPr txBox="1">
            <a:spLocks noGrp="1"/>
          </p:cNvSpPr>
          <p:nvPr>
            <p:ph type="body" idx="1"/>
          </p:nvPr>
        </p:nvSpPr>
        <p:spPr>
          <a:xfrm>
            <a:off x="972600" y="2142641"/>
            <a:ext cx="10251600" cy="3014800"/>
          </a:xfrm>
          <a:prstGeom prst="rect">
            <a:avLst/>
          </a:prstGeom>
        </p:spPr>
        <p:txBody>
          <a:bodyPr spcFirstLastPara="1" vert="horz" wrap="square" lIns="121900" tIns="121900" rIns="121900" bIns="121900" rtlCol="0" anchor="t" anchorCtr="0">
            <a:noAutofit/>
          </a:bodyPr>
          <a:lstStyle/>
          <a:p>
            <a:pPr marL="0" indent="0">
              <a:buNone/>
            </a:pPr>
            <a:r>
              <a:rPr lang="en" b="1" dirty="0">
                <a:solidFill>
                  <a:schemeClr val="dk2"/>
                </a:solidFill>
                <a:latin typeface="Raleway"/>
                <a:ea typeface="Raleway"/>
                <a:cs typeface="Raleway"/>
                <a:sym typeface="Raleway"/>
              </a:rPr>
              <a:t>A comprehensive Balanced Literacy Classroom will have learning opportunities focused on  all of these areas:</a:t>
            </a:r>
            <a:endParaRPr b="1" dirty="0">
              <a:solidFill>
                <a:schemeClr val="dk2"/>
              </a:solidFill>
              <a:latin typeface="Raleway"/>
              <a:ea typeface="Raleway"/>
              <a:cs typeface="Raleway"/>
              <a:sym typeface="Raleway"/>
            </a:endParaRPr>
          </a:p>
          <a:p>
            <a:pPr marL="0" indent="0">
              <a:buClr>
                <a:schemeClr val="dk2"/>
              </a:buClr>
              <a:buSzPts val="1100"/>
              <a:buNone/>
            </a:pPr>
            <a:endParaRPr b="1" dirty="0">
              <a:solidFill>
                <a:schemeClr val="dk2"/>
              </a:solidFill>
              <a:latin typeface="Raleway"/>
              <a:ea typeface="Raleway"/>
              <a:cs typeface="Raleway"/>
              <a:sym typeface="Raleway"/>
            </a:endParaRPr>
          </a:p>
          <a:p>
            <a:pPr>
              <a:buClr>
                <a:schemeClr val="dk2"/>
              </a:buClr>
              <a:buFont typeface="Raleway"/>
              <a:buChar char="●"/>
            </a:pPr>
            <a:r>
              <a:rPr lang="en" dirty="0">
                <a:solidFill>
                  <a:schemeClr val="dk2"/>
                </a:solidFill>
                <a:latin typeface="Raleway"/>
                <a:ea typeface="Raleway"/>
                <a:cs typeface="Raleway"/>
                <a:sym typeface="Raleway"/>
              </a:rPr>
              <a:t>Phonemic awareness</a:t>
            </a:r>
            <a:endParaRPr dirty="0">
              <a:solidFill>
                <a:schemeClr val="dk2"/>
              </a:solidFill>
              <a:latin typeface="Raleway"/>
              <a:ea typeface="Raleway"/>
              <a:cs typeface="Raleway"/>
              <a:sym typeface="Raleway"/>
            </a:endParaRPr>
          </a:p>
          <a:p>
            <a:pPr>
              <a:buClr>
                <a:schemeClr val="dk2"/>
              </a:buClr>
              <a:buFont typeface="Raleway"/>
              <a:buChar char="●"/>
            </a:pPr>
            <a:r>
              <a:rPr lang="en" dirty="0">
                <a:solidFill>
                  <a:schemeClr val="dk2"/>
                </a:solidFill>
                <a:latin typeface="Raleway"/>
                <a:ea typeface="Raleway"/>
                <a:cs typeface="Raleway"/>
                <a:sym typeface="Raleway"/>
              </a:rPr>
              <a:t>Phonics</a:t>
            </a:r>
            <a:endParaRPr dirty="0">
              <a:solidFill>
                <a:schemeClr val="dk2"/>
              </a:solidFill>
              <a:latin typeface="Raleway"/>
              <a:ea typeface="Raleway"/>
              <a:cs typeface="Raleway"/>
              <a:sym typeface="Raleway"/>
            </a:endParaRPr>
          </a:p>
          <a:p>
            <a:pPr>
              <a:buClr>
                <a:schemeClr val="dk2"/>
              </a:buClr>
              <a:buFont typeface="Raleway"/>
              <a:buChar char="●"/>
            </a:pPr>
            <a:r>
              <a:rPr lang="en" dirty="0">
                <a:solidFill>
                  <a:schemeClr val="dk2"/>
                </a:solidFill>
                <a:latin typeface="Raleway"/>
                <a:ea typeface="Raleway"/>
                <a:cs typeface="Raleway"/>
                <a:sym typeface="Raleway"/>
              </a:rPr>
              <a:t>Comprehension</a:t>
            </a:r>
            <a:endParaRPr dirty="0">
              <a:solidFill>
                <a:schemeClr val="dk2"/>
              </a:solidFill>
              <a:latin typeface="Raleway"/>
              <a:ea typeface="Raleway"/>
              <a:cs typeface="Raleway"/>
              <a:sym typeface="Raleway"/>
            </a:endParaRPr>
          </a:p>
          <a:p>
            <a:pPr>
              <a:buClr>
                <a:schemeClr val="dk2"/>
              </a:buClr>
              <a:buFont typeface="Raleway"/>
              <a:buChar char="●"/>
            </a:pPr>
            <a:r>
              <a:rPr lang="en" dirty="0">
                <a:solidFill>
                  <a:schemeClr val="dk2"/>
                </a:solidFill>
                <a:latin typeface="Raleway"/>
                <a:ea typeface="Raleway"/>
                <a:cs typeface="Raleway"/>
                <a:sym typeface="Raleway"/>
              </a:rPr>
              <a:t>Vocabulary/Word work</a:t>
            </a:r>
            <a:endParaRPr dirty="0">
              <a:solidFill>
                <a:schemeClr val="dk2"/>
              </a:solidFill>
              <a:latin typeface="Raleway"/>
              <a:ea typeface="Raleway"/>
              <a:cs typeface="Raleway"/>
              <a:sym typeface="Raleway"/>
            </a:endParaRPr>
          </a:p>
          <a:p>
            <a:pPr>
              <a:buClr>
                <a:schemeClr val="dk2"/>
              </a:buClr>
              <a:buFont typeface="Raleway"/>
              <a:buChar char="●"/>
            </a:pPr>
            <a:r>
              <a:rPr lang="en" dirty="0">
                <a:solidFill>
                  <a:schemeClr val="dk2"/>
                </a:solidFill>
                <a:latin typeface="Raleway"/>
                <a:ea typeface="Raleway"/>
                <a:cs typeface="Raleway"/>
                <a:sym typeface="Raleway"/>
              </a:rPr>
              <a:t>Fluency</a:t>
            </a:r>
            <a:endParaRPr dirty="0"/>
          </a:p>
        </p:txBody>
      </p:sp>
      <p:pic>
        <p:nvPicPr>
          <p:cNvPr id="4" name="Audio 3">
            <a:hlinkClick r:id="" action="ppaction://media"/>
            <a:extLst>
              <a:ext uri="{FF2B5EF4-FFF2-40B4-BE49-F238E27FC236}">
                <a16:creationId xmlns:a16="http://schemas.microsoft.com/office/drawing/2014/main" xmlns="" id="{4AB33D32-961C-914A-803E-04C4F1770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4049489651"/>
      </p:ext>
    </p:extLst>
  </p:cSld>
  <p:clrMapOvr>
    <a:masterClrMapping/>
  </p:clrMapOvr>
  <mc:AlternateContent xmlns:mc="http://schemas.openxmlformats.org/markup-compatibility/2006" xmlns:p14="http://schemas.microsoft.com/office/powerpoint/2010/main">
    <mc:Choice Requires="p14">
      <p:transition spd="slow" p14:dur="2000" advTm="53123"/>
    </mc:Choice>
    <mc:Fallback xmlns="">
      <p:transition spd="slow" advTm="5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4931" y="777327"/>
            <a:ext cx="7879371" cy="5619353"/>
          </a:xfrm>
          <a:prstGeom prst="rect">
            <a:avLst/>
          </a:prstGeom>
        </p:spPr>
      </p:pic>
    </p:spTree>
    <p:extLst>
      <p:ext uri="{BB962C8B-B14F-4D97-AF65-F5344CB8AC3E}">
        <p14:creationId xmlns:p14="http://schemas.microsoft.com/office/powerpoint/2010/main" val="2609560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6936" y="812487"/>
            <a:ext cx="7849216" cy="5687022"/>
          </a:xfrm>
          <a:prstGeom prst="rect">
            <a:avLst/>
          </a:prstGeom>
        </p:spPr>
      </p:pic>
    </p:spTree>
    <p:extLst>
      <p:ext uri="{BB962C8B-B14F-4D97-AF65-F5344CB8AC3E}">
        <p14:creationId xmlns:p14="http://schemas.microsoft.com/office/powerpoint/2010/main" val="2940397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6058" y="463831"/>
            <a:ext cx="6876266" cy="6279614"/>
          </a:xfrm>
          <a:prstGeom prst="rect">
            <a:avLst/>
          </a:prstGeom>
        </p:spPr>
      </p:pic>
    </p:spTree>
    <p:extLst>
      <p:ext uri="{BB962C8B-B14F-4D97-AF65-F5344CB8AC3E}">
        <p14:creationId xmlns:p14="http://schemas.microsoft.com/office/powerpoint/2010/main" val="2978572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from Last Year’s Professional Learning</a:t>
            </a:r>
            <a:endParaRPr lang="en-US" dirty="0"/>
          </a:p>
        </p:txBody>
      </p:sp>
      <p:pic>
        <p:nvPicPr>
          <p:cNvPr id="4" name="Content Placeholder 3"/>
          <p:cNvPicPr>
            <a:picLocks noGrp="1" noChangeAspect="1"/>
          </p:cNvPicPr>
          <p:nvPr>
            <p:ph idx="1"/>
          </p:nvPr>
        </p:nvPicPr>
        <p:blipFill>
          <a:blip r:embed="rId2"/>
          <a:stretch>
            <a:fillRect/>
          </a:stretch>
        </p:blipFill>
        <p:spPr>
          <a:xfrm>
            <a:off x="6372482" y="2676932"/>
            <a:ext cx="2857500" cy="2143125"/>
          </a:xfrm>
          <a:prstGeom prst="rect">
            <a:avLst/>
          </a:prstGeom>
        </p:spPr>
      </p:pic>
      <p:pic>
        <p:nvPicPr>
          <p:cNvPr id="8" name="Picture 7"/>
          <p:cNvPicPr>
            <a:picLocks noChangeAspect="1"/>
          </p:cNvPicPr>
          <p:nvPr/>
        </p:nvPicPr>
        <p:blipFill>
          <a:blip r:embed="rId3"/>
          <a:stretch>
            <a:fillRect/>
          </a:stretch>
        </p:blipFill>
        <p:spPr>
          <a:xfrm>
            <a:off x="2434924" y="2676932"/>
            <a:ext cx="1819275" cy="2362200"/>
          </a:xfrm>
          <a:prstGeom prst="rect">
            <a:avLst/>
          </a:prstGeom>
        </p:spPr>
      </p:pic>
      <p:pic>
        <p:nvPicPr>
          <p:cNvPr id="5" name="Picture 4"/>
          <p:cNvPicPr>
            <a:picLocks noChangeAspect="1"/>
          </p:cNvPicPr>
          <p:nvPr/>
        </p:nvPicPr>
        <p:blipFill>
          <a:blip r:embed="rId4"/>
          <a:stretch>
            <a:fillRect/>
          </a:stretch>
        </p:blipFill>
        <p:spPr>
          <a:xfrm>
            <a:off x="110252" y="6376483"/>
            <a:ext cx="6913463" cy="365792"/>
          </a:xfrm>
          <a:prstGeom prst="rect">
            <a:avLst/>
          </a:prstGeom>
        </p:spPr>
      </p:pic>
    </p:spTree>
    <p:extLst>
      <p:ext uri="{BB962C8B-B14F-4D97-AF65-F5344CB8AC3E}">
        <p14:creationId xmlns:p14="http://schemas.microsoft.com/office/powerpoint/2010/main" val="4101948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Work </a:t>
            </a:r>
            <a:endParaRPr lang="en-US" dirty="0"/>
          </a:p>
        </p:txBody>
      </p:sp>
      <p:sp>
        <p:nvSpPr>
          <p:cNvPr id="3" name="Content Placeholder 2"/>
          <p:cNvSpPr>
            <a:spLocks noGrp="1"/>
          </p:cNvSpPr>
          <p:nvPr>
            <p:ph idx="1"/>
          </p:nvPr>
        </p:nvSpPr>
        <p:spPr>
          <a:xfrm>
            <a:off x="581193" y="1776842"/>
            <a:ext cx="11029615" cy="3678303"/>
          </a:xfrm>
        </p:spPr>
        <p:txBody>
          <a:bodyPr>
            <a:normAutofit/>
          </a:bodyPr>
          <a:lstStyle/>
          <a:p>
            <a:pPr marL="0" indent="0">
              <a:buNone/>
            </a:pPr>
            <a:r>
              <a:rPr lang="en-US" dirty="0"/>
              <a:t>P</a:t>
            </a:r>
            <a:r>
              <a:rPr lang="en-US" dirty="0" smtClean="0"/>
              <a:t>rovides </a:t>
            </a:r>
            <a:r>
              <a:rPr lang="en-US" dirty="0"/>
              <a:t>students with opportunities to investigate and understand the patterns in words.</a:t>
            </a:r>
            <a:endParaRPr lang="en-US" dirty="0" smtClean="0"/>
          </a:p>
          <a:p>
            <a:r>
              <a:rPr lang="en-US" dirty="0" smtClean="0"/>
              <a:t>Adds to our knowledge and curiosity of unique and interesting words</a:t>
            </a:r>
          </a:p>
          <a:p>
            <a:r>
              <a:rPr lang="en-US" dirty="0" smtClean="0"/>
              <a:t>Helps us understand how words work </a:t>
            </a:r>
          </a:p>
          <a:p>
            <a:r>
              <a:rPr lang="en-US" dirty="0" smtClean="0"/>
              <a:t>Benefits us to become better readers, writers, and spellers</a:t>
            </a:r>
          </a:p>
          <a:p>
            <a:r>
              <a:rPr lang="en-US" dirty="0" smtClean="0"/>
              <a:t>Increases word and vocabulary knowledge </a:t>
            </a:r>
          </a:p>
        </p:txBody>
      </p:sp>
      <p:pic>
        <p:nvPicPr>
          <p:cNvPr id="5" name="Picture 4"/>
          <p:cNvPicPr>
            <a:picLocks noChangeAspect="1"/>
          </p:cNvPicPr>
          <p:nvPr/>
        </p:nvPicPr>
        <p:blipFill>
          <a:blip r:embed="rId3"/>
          <a:stretch>
            <a:fillRect/>
          </a:stretch>
        </p:blipFill>
        <p:spPr>
          <a:xfrm>
            <a:off x="9916366" y="3069772"/>
            <a:ext cx="2000250" cy="2286000"/>
          </a:xfrm>
          <a:prstGeom prst="rect">
            <a:avLst/>
          </a:prstGeom>
        </p:spPr>
      </p:pic>
      <p:pic>
        <p:nvPicPr>
          <p:cNvPr id="6" name="Picture 5"/>
          <p:cNvPicPr>
            <a:picLocks noChangeAspect="1"/>
          </p:cNvPicPr>
          <p:nvPr/>
        </p:nvPicPr>
        <p:blipFill>
          <a:blip r:embed="rId4"/>
          <a:stretch>
            <a:fillRect/>
          </a:stretch>
        </p:blipFill>
        <p:spPr>
          <a:xfrm>
            <a:off x="85538" y="6343531"/>
            <a:ext cx="6913463" cy="365792"/>
          </a:xfrm>
          <a:prstGeom prst="rect">
            <a:avLst/>
          </a:prstGeom>
        </p:spPr>
      </p:pic>
    </p:spTree>
    <p:extLst>
      <p:ext uri="{BB962C8B-B14F-4D97-AF65-F5344CB8AC3E}">
        <p14:creationId xmlns:p14="http://schemas.microsoft.com/office/powerpoint/2010/main" val="36453876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Work – What Does it Look Like?</a:t>
            </a:r>
            <a:br>
              <a:rPr lang="en-US" dirty="0"/>
            </a:b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328760215"/>
              </p:ext>
            </p:extLst>
          </p:nvPr>
        </p:nvGraphicFramePr>
        <p:xfrm>
          <a:off x="1320637" y="2304082"/>
          <a:ext cx="9362364" cy="3411850"/>
        </p:xfrm>
        <a:graphic>
          <a:graphicData uri="http://schemas.openxmlformats.org/drawingml/2006/table">
            <a:tbl>
              <a:tblPr firstRow="1" bandRow="1">
                <a:tableStyleId>{5C22544A-7EE6-4342-B048-85BDC9FD1C3A}</a:tableStyleId>
              </a:tblPr>
              <a:tblGrid>
                <a:gridCol w="5444443"/>
                <a:gridCol w="3917921"/>
              </a:tblGrid>
              <a:tr h="383860">
                <a:tc>
                  <a:txBody>
                    <a:bodyPr/>
                    <a:lstStyle/>
                    <a:p>
                      <a:r>
                        <a:rPr lang="en-US" dirty="0" smtClean="0"/>
                        <a:t>Students</a:t>
                      </a:r>
                      <a:endParaRPr lang="en-US" dirty="0"/>
                    </a:p>
                  </a:txBody>
                  <a:tcPr/>
                </a:tc>
                <a:tc>
                  <a:txBody>
                    <a:bodyPr/>
                    <a:lstStyle/>
                    <a:p>
                      <a:r>
                        <a:rPr lang="en-US" dirty="0" smtClean="0"/>
                        <a:t>Teacher</a:t>
                      </a:r>
                      <a:endParaRPr lang="en-US" dirty="0"/>
                    </a:p>
                  </a:txBody>
                  <a:tcPr/>
                </a:tc>
              </a:tr>
              <a:tr h="724830">
                <a:tc>
                  <a:txBody>
                    <a:bodyPr/>
                    <a:lstStyle/>
                    <a:p>
                      <a:r>
                        <a:rPr lang="en-US" dirty="0" smtClean="0"/>
                        <a:t>One</a:t>
                      </a:r>
                      <a:r>
                        <a:rPr lang="en-US" baseline="0" dirty="0" smtClean="0"/>
                        <a:t> person takes out materials of choice and sets up in a quiet location (desk or station)  </a:t>
                      </a:r>
                      <a:endParaRPr lang="en-US" dirty="0"/>
                    </a:p>
                  </a:txBody>
                  <a:tcPr/>
                </a:tc>
                <a:tc>
                  <a:txBody>
                    <a:bodyPr/>
                    <a:lstStyle/>
                    <a:p>
                      <a:r>
                        <a:rPr lang="en-US" dirty="0" smtClean="0"/>
                        <a:t> Guided</a:t>
                      </a:r>
                      <a:r>
                        <a:rPr lang="en-US" baseline="0" dirty="0" smtClean="0"/>
                        <a:t> Reading Groups </a:t>
                      </a:r>
                      <a:endParaRPr lang="en-US" dirty="0"/>
                    </a:p>
                  </a:txBody>
                  <a:tcPr/>
                </a:tc>
              </a:tr>
              <a:tr h="383860">
                <a:tc>
                  <a:txBody>
                    <a:bodyPr/>
                    <a:lstStyle/>
                    <a:p>
                      <a:r>
                        <a:rPr lang="en-US" dirty="0" smtClean="0"/>
                        <a:t>Stay in one spot until time to return</a:t>
                      </a:r>
                      <a:r>
                        <a:rPr lang="en-US" baseline="0" dirty="0" smtClean="0"/>
                        <a:t> </a:t>
                      </a:r>
                      <a:r>
                        <a:rPr lang="en-US" dirty="0" smtClean="0"/>
                        <a:t>materials</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Conferring </a:t>
                      </a:r>
                    </a:p>
                  </a:txBody>
                  <a:tcPr/>
                </a:tc>
              </a:tr>
              <a:tr h="383860">
                <a:tc>
                  <a:txBody>
                    <a:bodyPr/>
                    <a:lstStyle/>
                    <a:p>
                      <a:r>
                        <a:rPr lang="en-US" dirty="0" smtClean="0"/>
                        <a:t>Work</a:t>
                      </a:r>
                      <a:r>
                        <a:rPr lang="en-US" baseline="0" dirty="0" smtClean="0"/>
                        <a:t> entire </a:t>
                      </a:r>
                      <a:r>
                        <a:rPr lang="en-US" dirty="0" smtClean="0"/>
                        <a:t>time</a:t>
                      </a:r>
                      <a:endParaRPr lang="en-US" dirty="0"/>
                    </a:p>
                  </a:txBody>
                  <a:tcPr/>
                </a:tc>
                <a:tc>
                  <a:txBody>
                    <a:bodyPr/>
                    <a:lstStyle/>
                    <a:p>
                      <a:endParaRPr lang="en-US"/>
                    </a:p>
                  </a:txBody>
                  <a:tcPr/>
                </a:tc>
              </a:tr>
              <a:tr h="383860">
                <a:tc>
                  <a:txBody>
                    <a:bodyPr/>
                    <a:lstStyle/>
                    <a:p>
                      <a:r>
                        <a:rPr lang="en-US" dirty="0" smtClean="0"/>
                        <a:t>Try your best</a:t>
                      </a:r>
                      <a:endParaRPr lang="en-US" dirty="0"/>
                    </a:p>
                  </a:txBody>
                  <a:tcPr/>
                </a:tc>
                <a:tc>
                  <a:txBody>
                    <a:bodyPr/>
                    <a:lstStyle/>
                    <a:p>
                      <a:endParaRPr lang="en-US"/>
                    </a:p>
                  </a:txBody>
                  <a:tcPr/>
                </a:tc>
              </a:tr>
              <a:tr h="383860">
                <a:tc>
                  <a:txBody>
                    <a:bodyPr/>
                    <a:lstStyle/>
                    <a:p>
                      <a:r>
                        <a:rPr lang="en-US" dirty="0" smtClean="0"/>
                        <a:t>Work on stamina</a:t>
                      </a:r>
                      <a:endParaRPr lang="en-US" dirty="0"/>
                    </a:p>
                  </a:txBody>
                  <a:tcPr/>
                </a:tc>
                <a:tc>
                  <a:txBody>
                    <a:bodyPr/>
                    <a:lstStyle/>
                    <a:p>
                      <a:endParaRPr lang="en-US"/>
                    </a:p>
                  </a:txBody>
                  <a:tcPr/>
                </a:tc>
              </a:tr>
              <a:tr h="383860">
                <a:tc>
                  <a:txBody>
                    <a:bodyPr/>
                    <a:lstStyle/>
                    <a:p>
                      <a:r>
                        <a:rPr lang="en-US" dirty="0" smtClean="0"/>
                        <a:t>Work quietly</a:t>
                      </a:r>
                      <a:endParaRPr lang="en-US" dirty="0"/>
                    </a:p>
                  </a:txBody>
                  <a:tcPr/>
                </a:tc>
                <a:tc>
                  <a:txBody>
                    <a:bodyPr/>
                    <a:lstStyle/>
                    <a:p>
                      <a:endParaRPr lang="en-US" dirty="0"/>
                    </a:p>
                  </a:txBody>
                  <a:tcPr/>
                </a:tc>
              </a:tr>
              <a:tr h="383860">
                <a:tc>
                  <a:txBody>
                    <a:bodyPr/>
                    <a:lstStyle/>
                    <a:p>
                      <a:r>
                        <a:rPr lang="en-US" dirty="0" smtClean="0"/>
                        <a:t>Get started quickly</a:t>
                      </a:r>
                      <a:endParaRPr lang="en-US" dirty="0"/>
                    </a:p>
                  </a:txBody>
                  <a:tcPr/>
                </a:tc>
                <a:tc>
                  <a:txBody>
                    <a:bodyPr/>
                    <a:lstStyle/>
                    <a:p>
                      <a:endParaRPr lang="en-US" dirty="0"/>
                    </a:p>
                  </a:txBody>
                  <a:tcPr/>
                </a:tc>
              </a:tr>
            </a:tbl>
          </a:graphicData>
        </a:graphic>
      </p:graphicFrame>
      <p:pic>
        <p:nvPicPr>
          <p:cNvPr id="4" name="Picture 3"/>
          <p:cNvPicPr>
            <a:picLocks noChangeAspect="1"/>
          </p:cNvPicPr>
          <p:nvPr/>
        </p:nvPicPr>
        <p:blipFill>
          <a:blip r:embed="rId2"/>
          <a:stretch>
            <a:fillRect/>
          </a:stretch>
        </p:blipFill>
        <p:spPr>
          <a:xfrm>
            <a:off x="167917" y="6304058"/>
            <a:ext cx="6913463" cy="365792"/>
          </a:xfrm>
          <a:prstGeom prst="rect">
            <a:avLst/>
          </a:prstGeom>
        </p:spPr>
      </p:pic>
    </p:spTree>
    <p:extLst>
      <p:ext uri="{BB962C8B-B14F-4D97-AF65-F5344CB8AC3E}">
        <p14:creationId xmlns:p14="http://schemas.microsoft.com/office/powerpoint/2010/main" val="761056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 Work</a:t>
            </a:r>
            <a:endParaRPr lang="en-US" dirty="0"/>
          </a:p>
        </p:txBody>
      </p:sp>
      <p:sp>
        <p:nvSpPr>
          <p:cNvPr id="5" name="Content Placeholder 2"/>
          <p:cNvSpPr txBox="1">
            <a:spLocks/>
          </p:cNvSpPr>
          <p:nvPr/>
        </p:nvSpPr>
        <p:spPr>
          <a:xfrm>
            <a:off x="1425913" y="1988110"/>
            <a:ext cx="9340174" cy="4115162"/>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dirty="0" smtClean="0"/>
              <a:t>Experimenting with words and learning and practicing a spelling pattern</a:t>
            </a:r>
          </a:p>
          <a:p>
            <a:r>
              <a:rPr lang="en-US" dirty="0" smtClean="0"/>
              <a:t>Word sorting- students sort words into categories</a:t>
            </a:r>
          </a:p>
          <a:p>
            <a:pPr lvl="1"/>
            <a:r>
              <a:rPr lang="en-US" dirty="0" smtClean="0"/>
              <a:t>Comparing and contrasting features in words. </a:t>
            </a:r>
          </a:p>
          <a:p>
            <a:pPr lvl="1"/>
            <a:r>
              <a:rPr lang="en-US" dirty="0" smtClean="0"/>
              <a:t>Making and breaking words with magnetic letters, dry erase boards, picture sorts, </a:t>
            </a:r>
            <a:r>
              <a:rPr lang="en-US" dirty="0" err="1" smtClean="0"/>
              <a:t>play-doh</a:t>
            </a:r>
            <a:r>
              <a:rPr lang="en-US" dirty="0" smtClean="0"/>
              <a:t>, </a:t>
            </a:r>
            <a:r>
              <a:rPr lang="en-US" dirty="0" err="1" smtClean="0"/>
              <a:t>Wikki</a:t>
            </a:r>
            <a:r>
              <a:rPr lang="en-US" dirty="0" smtClean="0"/>
              <a:t> Stix, stamps, markers</a:t>
            </a:r>
          </a:p>
          <a:p>
            <a:pPr lvl="1"/>
            <a:r>
              <a:rPr lang="en-US" dirty="0" smtClean="0"/>
              <a:t>Name work, alphabet letters/sound work, phonological awareness activities</a:t>
            </a:r>
          </a:p>
          <a:p>
            <a:r>
              <a:rPr lang="en-US" dirty="0" smtClean="0"/>
              <a:t>Reading/Writing words</a:t>
            </a:r>
          </a:p>
          <a:p>
            <a:r>
              <a:rPr lang="en-US" dirty="0" smtClean="0"/>
              <a:t>Focus on sight words, patterns, vocabulary words depending on student’s level</a:t>
            </a:r>
          </a:p>
          <a:p>
            <a:r>
              <a:rPr lang="en-US" dirty="0" smtClean="0"/>
              <a:t>Word Study Program – Words Their Way</a:t>
            </a:r>
          </a:p>
        </p:txBody>
      </p:sp>
      <p:sp>
        <p:nvSpPr>
          <p:cNvPr id="3" name="Oval 2"/>
          <p:cNvSpPr/>
          <p:nvPr/>
        </p:nvSpPr>
        <p:spPr>
          <a:xfrm>
            <a:off x="1425913" y="5206314"/>
            <a:ext cx="2528249"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102014" y="6375426"/>
            <a:ext cx="6913463" cy="365792"/>
          </a:xfrm>
          <a:prstGeom prst="rect">
            <a:avLst/>
          </a:prstGeom>
        </p:spPr>
      </p:pic>
    </p:spTree>
    <p:extLst>
      <p:ext uri="{BB962C8B-B14F-4D97-AF65-F5344CB8AC3E}">
        <p14:creationId xmlns:p14="http://schemas.microsoft.com/office/powerpoint/2010/main" val="3501989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5" name="Content Placeholder 4"/>
          <p:cNvSpPr>
            <a:spLocks noGrp="1"/>
          </p:cNvSpPr>
          <p:nvPr>
            <p:ph idx="1"/>
          </p:nvPr>
        </p:nvSpPr>
        <p:spPr/>
        <p:txBody>
          <a:bodyPr/>
          <a:lstStyle/>
          <a:p>
            <a:r>
              <a:rPr lang="en-US" dirty="0" smtClean="0"/>
              <a:t>Informal Observations to Assess Orthographic Knowledge</a:t>
            </a:r>
          </a:p>
          <a:p>
            <a:r>
              <a:rPr lang="en-US" dirty="0" smtClean="0"/>
              <a:t>Administer a Spelling Inventory</a:t>
            </a:r>
          </a:p>
          <a:p>
            <a:pPr lvl="1"/>
            <a:r>
              <a:rPr lang="en-US" dirty="0" smtClean="0"/>
              <a:t>Primary Spelling Inventory – K-3 – Emergent to late within word pattern</a:t>
            </a:r>
          </a:p>
          <a:p>
            <a:pPr lvl="1"/>
            <a:r>
              <a:rPr lang="en-US" dirty="0" smtClean="0"/>
              <a:t>Elementary Spelling Inventory – 1-6 – Letter name to early derivational relations</a:t>
            </a:r>
          </a:p>
          <a:p>
            <a:r>
              <a:rPr lang="en-US" dirty="0" smtClean="0"/>
              <a:t>Score and Analyze the Spelling Inventories – Determine a Developmental Stage</a:t>
            </a:r>
          </a:p>
          <a:p>
            <a:r>
              <a:rPr lang="en-US" dirty="0" smtClean="0"/>
              <a:t>Group Students for Instruction – Classroom Composite Chart</a:t>
            </a:r>
          </a:p>
        </p:txBody>
      </p:sp>
      <p:pic>
        <p:nvPicPr>
          <p:cNvPr id="3" name="Picture 2"/>
          <p:cNvPicPr>
            <a:picLocks noChangeAspect="1"/>
          </p:cNvPicPr>
          <p:nvPr/>
        </p:nvPicPr>
        <p:blipFill>
          <a:blip r:embed="rId2"/>
          <a:stretch>
            <a:fillRect/>
          </a:stretch>
        </p:blipFill>
        <p:spPr>
          <a:xfrm>
            <a:off x="8873310" y="2430162"/>
            <a:ext cx="2121703" cy="2722348"/>
          </a:xfrm>
          <a:prstGeom prst="rect">
            <a:avLst/>
          </a:prstGeom>
        </p:spPr>
      </p:pic>
      <p:pic>
        <p:nvPicPr>
          <p:cNvPr id="4" name="Picture 3"/>
          <p:cNvPicPr>
            <a:picLocks noChangeAspect="1"/>
          </p:cNvPicPr>
          <p:nvPr/>
        </p:nvPicPr>
        <p:blipFill>
          <a:blip r:embed="rId3"/>
          <a:stretch>
            <a:fillRect/>
          </a:stretch>
        </p:blipFill>
        <p:spPr>
          <a:xfrm>
            <a:off x="10482949" y="5944931"/>
            <a:ext cx="1127858" cy="566977"/>
          </a:xfrm>
          <a:prstGeom prst="rect">
            <a:avLst/>
          </a:prstGeom>
        </p:spPr>
      </p:pic>
      <p:pic>
        <p:nvPicPr>
          <p:cNvPr id="7" name="Picture 6"/>
          <p:cNvPicPr>
            <a:picLocks noChangeAspect="1"/>
          </p:cNvPicPr>
          <p:nvPr/>
        </p:nvPicPr>
        <p:blipFill>
          <a:blip r:embed="rId4"/>
          <a:stretch>
            <a:fillRect/>
          </a:stretch>
        </p:blipFill>
        <p:spPr>
          <a:xfrm>
            <a:off x="200868" y="6329012"/>
            <a:ext cx="6913463" cy="365792"/>
          </a:xfrm>
          <a:prstGeom prst="rect">
            <a:avLst/>
          </a:prstGeom>
        </p:spPr>
      </p:pic>
    </p:spTree>
    <p:extLst>
      <p:ext uri="{BB962C8B-B14F-4D97-AF65-F5344CB8AC3E}">
        <p14:creationId xmlns:p14="http://schemas.microsoft.com/office/powerpoint/2010/main" val="821714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word study</a:t>
            </a:r>
            <a:endParaRPr lang="en-US" dirty="0"/>
          </a:p>
        </p:txBody>
      </p:sp>
      <p:sp>
        <p:nvSpPr>
          <p:cNvPr id="3" name="Content Placeholder 2"/>
          <p:cNvSpPr>
            <a:spLocks noGrp="1"/>
          </p:cNvSpPr>
          <p:nvPr>
            <p:ph idx="1"/>
          </p:nvPr>
        </p:nvSpPr>
        <p:spPr>
          <a:xfrm>
            <a:off x="581192" y="2312302"/>
            <a:ext cx="11029615" cy="3678303"/>
          </a:xfrm>
        </p:spPr>
        <p:txBody>
          <a:bodyPr>
            <a:normAutofit lnSpcReduction="10000"/>
          </a:bodyPr>
          <a:lstStyle/>
          <a:p>
            <a:r>
              <a:rPr lang="en-US" dirty="0" smtClean="0"/>
              <a:t>The simple process of sorting words into categories is the heart of word study</a:t>
            </a:r>
          </a:p>
          <a:p>
            <a:pPr marL="0" indent="0">
              <a:buNone/>
            </a:pPr>
            <a:endParaRPr lang="en-US" dirty="0" smtClean="0"/>
          </a:p>
          <a:p>
            <a:r>
              <a:rPr lang="en-US" dirty="0" smtClean="0"/>
              <a:t>Categorizing is a fundamental way that humans make sense of the world</a:t>
            </a:r>
          </a:p>
          <a:p>
            <a:pPr marL="0" indent="0">
              <a:buNone/>
            </a:pPr>
            <a:endParaRPr lang="en-US" dirty="0" smtClean="0"/>
          </a:p>
          <a:p>
            <a:r>
              <a:rPr lang="en-US" dirty="0" smtClean="0"/>
              <a:t>It allows us to find order and similarities among various objects, events, ideas, and words that we encounter</a:t>
            </a:r>
          </a:p>
          <a:p>
            <a:pPr marL="0" indent="0">
              <a:buNone/>
            </a:pPr>
            <a:endParaRPr lang="en-US" dirty="0" smtClean="0"/>
          </a:p>
          <a:p>
            <a:r>
              <a:rPr lang="en-US" dirty="0" smtClean="0"/>
              <a:t>When students sort words, they engage in the active process of searching, comparing, contrasting, and analyzing</a:t>
            </a:r>
          </a:p>
          <a:p>
            <a:pPr marL="0" indent="0">
              <a:buNone/>
            </a:pPr>
            <a:endParaRPr lang="en-US" dirty="0" smtClean="0"/>
          </a:p>
          <a:p>
            <a:r>
              <a:rPr lang="en-US" dirty="0" smtClean="0"/>
              <a:t>Word sorts help student organize what they know about words and form generalizations that they can then able to new words they encounter in their reading or spell in their writing</a:t>
            </a:r>
            <a:endParaRPr lang="en-US" dirty="0"/>
          </a:p>
        </p:txBody>
      </p:sp>
      <p:pic>
        <p:nvPicPr>
          <p:cNvPr id="4" name="Picture 3"/>
          <p:cNvPicPr>
            <a:picLocks noChangeAspect="1"/>
          </p:cNvPicPr>
          <p:nvPr/>
        </p:nvPicPr>
        <p:blipFill>
          <a:blip r:embed="rId2"/>
          <a:stretch>
            <a:fillRect/>
          </a:stretch>
        </p:blipFill>
        <p:spPr>
          <a:xfrm>
            <a:off x="9318880" y="820970"/>
            <a:ext cx="2121592" cy="2719052"/>
          </a:xfrm>
          <a:prstGeom prst="rect">
            <a:avLst/>
          </a:prstGeom>
        </p:spPr>
      </p:pic>
      <p:pic>
        <p:nvPicPr>
          <p:cNvPr id="6" name="Picture 5"/>
          <p:cNvPicPr>
            <a:picLocks noChangeAspect="1"/>
          </p:cNvPicPr>
          <p:nvPr/>
        </p:nvPicPr>
        <p:blipFill>
          <a:blip r:embed="rId3"/>
          <a:stretch>
            <a:fillRect/>
          </a:stretch>
        </p:blipFill>
        <p:spPr>
          <a:xfrm>
            <a:off x="60825" y="6404055"/>
            <a:ext cx="6913463" cy="365792"/>
          </a:xfrm>
          <a:prstGeom prst="rect">
            <a:avLst/>
          </a:prstGeom>
        </p:spPr>
      </p:pic>
    </p:spTree>
    <p:extLst>
      <p:ext uri="{BB962C8B-B14F-4D97-AF65-F5344CB8AC3E}">
        <p14:creationId xmlns:p14="http://schemas.microsoft.com/office/powerpoint/2010/main" val="2154410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New Word Knowledge through Sorting</a:t>
            </a:r>
          </a:p>
        </p:txBody>
      </p:sp>
      <p:sp>
        <p:nvSpPr>
          <p:cNvPr id="3" name="Content Placeholder 2"/>
          <p:cNvSpPr>
            <a:spLocks noGrp="1"/>
          </p:cNvSpPr>
          <p:nvPr>
            <p:ph idx="1"/>
          </p:nvPr>
        </p:nvSpPr>
        <p:spPr>
          <a:xfrm>
            <a:off x="581192" y="2262679"/>
            <a:ext cx="11029615" cy="3678303"/>
          </a:xfrm>
        </p:spPr>
        <p:txBody>
          <a:bodyPr>
            <a:normAutofit lnSpcReduction="10000"/>
          </a:bodyPr>
          <a:lstStyle/>
          <a:p>
            <a:pPr lvl="1"/>
            <a:r>
              <a:rPr lang="en-US" dirty="0" smtClean="0"/>
              <a:t>Word sorting offers the best of both constructivist learning and teacher-directed instruction</a:t>
            </a:r>
          </a:p>
          <a:p>
            <a:pPr marL="324000" lvl="1" indent="0">
              <a:buNone/>
            </a:pPr>
            <a:endParaRPr lang="en-US" dirty="0" smtClean="0"/>
          </a:p>
          <a:p>
            <a:pPr lvl="1"/>
            <a:r>
              <a:rPr lang="en-US" dirty="0" smtClean="0"/>
              <a:t>Begin by “stacking” the “deck” with words that can be contrasted by sound, pattern or meaning</a:t>
            </a:r>
          </a:p>
          <a:p>
            <a:pPr marL="324000" lvl="1" indent="0">
              <a:buNone/>
            </a:pPr>
            <a:endParaRPr lang="en-US" dirty="0" smtClean="0"/>
          </a:p>
          <a:p>
            <a:pPr lvl="1"/>
            <a:r>
              <a:rPr lang="en-US" dirty="0" smtClean="0"/>
              <a:t>During sorting, students will discover generalizations about how the English spelling system works</a:t>
            </a:r>
          </a:p>
          <a:p>
            <a:pPr marL="324000" lvl="1" indent="0">
              <a:buNone/>
            </a:pPr>
            <a:endParaRPr lang="en-US" dirty="0" smtClean="0"/>
          </a:p>
          <a:p>
            <a:pPr lvl="1"/>
            <a:r>
              <a:rPr lang="en-US" dirty="0" smtClean="0"/>
              <a:t>Rather than simple memorizing 20 words each week for a spelling test, students have the opportunity to construct their own word knowledge that they can apply to reading and writing</a:t>
            </a:r>
          </a:p>
          <a:p>
            <a:pPr marL="324000" lvl="1" indent="0">
              <a:buNone/>
            </a:pPr>
            <a:endParaRPr lang="en-US" dirty="0" smtClean="0"/>
          </a:p>
          <a:p>
            <a:pPr lvl="1"/>
            <a:r>
              <a:rPr lang="en-US" dirty="0" smtClean="0"/>
              <a:t>In addition to learning how to spell, read, understand, and use new words, students develop productive habits of mind (Marzano, 1992)</a:t>
            </a:r>
          </a:p>
          <a:p>
            <a:pPr lvl="1"/>
            <a:endParaRPr lang="en-US" dirty="0" smtClean="0"/>
          </a:p>
        </p:txBody>
      </p:sp>
      <p:pic>
        <p:nvPicPr>
          <p:cNvPr id="4" name="Picture 3"/>
          <p:cNvPicPr>
            <a:picLocks noChangeAspect="1"/>
          </p:cNvPicPr>
          <p:nvPr/>
        </p:nvPicPr>
        <p:blipFill>
          <a:blip r:embed="rId2"/>
          <a:stretch>
            <a:fillRect/>
          </a:stretch>
        </p:blipFill>
        <p:spPr>
          <a:xfrm>
            <a:off x="10183852" y="1725890"/>
            <a:ext cx="1499488" cy="1921758"/>
          </a:xfrm>
          <a:prstGeom prst="rect">
            <a:avLst/>
          </a:prstGeom>
        </p:spPr>
      </p:pic>
      <p:pic>
        <p:nvPicPr>
          <p:cNvPr id="6" name="Picture 5"/>
          <p:cNvPicPr>
            <a:picLocks noChangeAspect="1"/>
          </p:cNvPicPr>
          <p:nvPr/>
        </p:nvPicPr>
        <p:blipFill>
          <a:blip r:embed="rId3"/>
          <a:stretch>
            <a:fillRect/>
          </a:stretch>
        </p:blipFill>
        <p:spPr>
          <a:xfrm>
            <a:off x="143203" y="6391577"/>
            <a:ext cx="6913463" cy="365792"/>
          </a:xfrm>
          <a:prstGeom prst="rect">
            <a:avLst/>
          </a:prstGeom>
        </p:spPr>
      </p:pic>
    </p:spTree>
    <p:extLst>
      <p:ext uri="{BB962C8B-B14F-4D97-AF65-F5344CB8AC3E}">
        <p14:creationId xmlns:p14="http://schemas.microsoft.com/office/powerpoint/2010/main" val="224682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741940" y="1107411"/>
            <a:ext cx="10251600" cy="713600"/>
          </a:xfrm>
          <a:prstGeom prst="rect">
            <a:avLst/>
          </a:prstGeom>
        </p:spPr>
        <p:txBody>
          <a:bodyPr spcFirstLastPara="1" vert="horz" wrap="square" lIns="121900" tIns="121900" rIns="121900" bIns="121900" rtlCol="0" anchor="t" anchorCtr="0">
            <a:noAutofit/>
          </a:bodyPr>
          <a:lstStyle/>
          <a:p>
            <a:r>
              <a:rPr lang="en" dirty="0"/>
              <a:t>Vocabulary/Word Work</a:t>
            </a:r>
            <a:endParaRPr dirty="0"/>
          </a:p>
        </p:txBody>
      </p:sp>
      <p:sp>
        <p:nvSpPr>
          <p:cNvPr id="169" name="Google Shape;169;p25"/>
          <p:cNvSpPr txBox="1">
            <a:spLocks noGrp="1"/>
          </p:cNvSpPr>
          <p:nvPr>
            <p:ph type="body" idx="1"/>
          </p:nvPr>
        </p:nvSpPr>
        <p:spPr>
          <a:xfrm>
            <a:off x="741940" y="2218667"/>
            <a:ext cx="10562400" cy="3352400"/>
          </a:xfrm>
          <a:prstGeom prst="rect">
            <a:avLst/>
          </a:prstGeom>
        </p:spPr>
        <p:txBody>
          <a:bodyPr spcFirstLastPara="1" vert="horz" wrap="square" lIns="121900" tIns="121900" rIns="121900" bIns="121900" rtlCol="0" anchor="t" anchorCtr="0">
            <a:noAutofit/>
          </a:bodyPr>
          <a:lstStyle/>
          <a:p>
            <a:pPr marL="0" indent="0">
              <a:buNone/>
            </a:pPr>
            <a:r>
              <a:rPr lang="en" sz="1867" dirty="0"/>
              <a:t>Words Their Way - digital and/or paper form</a:t>
            </a:r>
            <a:endParaRPr sz="1867" dirty="0"/>
          </a:p>
          <a:p>
            <a:pPr marL="0" indent="0">
              <a:spcBef>
                <a:spcPts val="2133"/>
              </a:spcBef>
              <a:buNone/>
            </a:pPr>
            <a:r>
              <a:rPr lang="en" sz="1867" dirty="0"/>
              <a:t>Move away from Weekly Spelling lists</a:t>
            </a:r>
            <a:endParaRPr sz="1867" dirty="0"/>
          </a:p>
          <a:p>
            <a:pPr marL="0" indent="0">
              <a:spcBef>
                <a:spcPts val="2133"/>
              </a:spcBef>
              <a:buNone/>
            </a:pPr>
            <a:r>
              <a:rPr lang="en" sz="1867" b="1" dirty="0"/>
              <a:t>Application of letter/sound skills and sight word mastery can be evidenced in dictation activities (rather than a memorized list)</a:t>
            </a:r>
            <a:endParaRPr sz="1867" b="1" dirty="0"/>
          </a:p>
          <a:p>
            <a:pPr marL="0" indent="0">
              <a:spcBef>
                <a:spcPts val="2133"/>
              </a:spcBef>
              <a:buNone/>
            </a:pPr>
            <a:r>
              <a:rPr lang="en" sz="1867" dirty="0"/>
              <a:t>Word Sorts –dry erase boards – focusing on morphological awareness</a:t>
            </a:r>
            <a:endParaRPr sz="1867" dirty="0"/>
          </a:p>
          <a:p>
            <a:pPr marL="0" indent="0">
              <a:spcBef>
                <a:spcPts val="1067"/>
              </a:spcBef>
              <a:buNone/>
            </a:pPr>
            <a:r>
              <a:rPr lang="en" sz="1867" dirty="0"/>
              <a:t>Focus on sight words, patterns, vocabulary words depending on student’s level</a:t>
            </a:r>
            <a:endParaRPr sz="1867" dirty="0"/>
          </a:p>
          <a:p>
            <a:pPr marL="0" indent="0">
              <a:spcAft>
                <a:spcPts val="2133"/>
              </a:spcAft>
              <a:buNone/>
            </a:pPr>
            <a:endParaRPr dirty="0"/>
          </a:p>
        </p:txBody>
      </p:sp>
      <p:pic>
        <p:nvPicPr>
          <p:cNvPr id="2" name="Audio 1">
            <a:hlinkClick r:id="" action="ppaction://media"/>
            <a:extLst>
              <a:ext uri="{FF2B5EF4-FFF2-40B4-BE49-F238E27FC236}">
                <a16:creationId xmlns:a16="http://schemas.microsoft.com/office/drawing/2014/main" xmlns="" id="{C0170BEB-A0B3-6940-AB1F-D846B550E3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5067" y="5571067"/>
            <a:ext cx="1083733" cy="1083733"/>
          </a:xfrm>
          <a:prstGeom prst="rect">
            <a:avLst/>
          </a:prstGeom>
        </p:spPr>
      </p:pic>
    </p:spTree>
    <p:extLst>
      <p:ext uri="{BB962C8B-B14F-4D97-AF65-F5344CB8AC3E}">
        <p14:creationId xmlns:p14="http://schemas.microsoft.com/office/powerpoint/2010/main" val="2132231732"/>
      </p:ext>
    </p:extLst>
  </p:cSld>
  <p:clrMapOvr>
    <a:masterClrMapping/>
  </p:clrMapOvr>
  <mc:AlternateContent xmlns:mc="http://schemas.openxmlformats.org/markup-compatibility/2006" xmlns:p14="http://schemas.microsoft.com/office/powerpoint/2010/main">
    <mc:Choice Requires="p14">
      <p:transition spd="slow" p14:dur="2000" advTm="162260"/>
    </mc:Choice>
    <mc:Fallback xmlns="">
      <p:transition spd="slow" advTm="16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Phonics through </a:t>
            </a:r>
            <a:r>
              <a:rPr lang="en-US" dirty="0" smtClean="0"/>
              <a:t>Sorting – P.52</a:t>
            </a:r>
            <a:endParaRPr lang="en-US" dirty="0"/>
          </a:p>
        </p:txBody>
      </p:sp>
      <p:sp>
        <p:nvSpPr>
          <p:cNvPr id="3" name="Content Placeholder 2"/>
          <p:cNvSpPr>
            <a:spLocks noGrp="1"/>
          </p:cNvSpPr>
          <p:nvPr>
            <p:ph idx="1"/>
          </p:nvPr>
        </p:nvSpPr>
        <p:spPr/>
        <p:txBody>
          <a:bodyPr>
            <a:normAutofit/>
          </a:bodyPr>
          <a:lstStyle/>
          <a:p>
            <a:pPr lvl="1"/>
            <a:r>
              <a:rPr lang="en-US" dirty="0" smtClean="0"/>
              <a:t>One central goal of word study is to teach students how to spell and decode new words to improve their word recognition speed in general</a:t>
            </a:r>
          </a:p>
          <a:p>
            <a:pPr marL="324000" lvl="1" indent="0">
              <a:buNone/>
            </a:pPr>
            <a:endParaRPr lang="en-US" dirty="0" smtClean="0"/>
          </a:p>
          <a:p>
            <a:pPr lvl="1"/>
            <a:r>
              <a:rPr lang="en-US" dirty="0" smtClean="0"/>
              <a:t>To accomplish this goal we teach students how to examine words to learn the regularities that exist in the spelling system</a:t>
            </a:r>
          </a:p>
          <a:p>
            <a:pPr marL="324000" lvl="1" indent="0">
              <a:buNone/>
            </a:pPr>
            <a:r>
              <a:rPr lang="en-US" dirty="0" smtClean="0"/>
              <a:t> </a:t>
            </a:r>
          </a:p>
          <a:p>
            <a:pPr lvl="1"/>
            <a:r>
              <a:rPr lang="en-US" dirty="0" smtClean="0"/>
              <a:t>Picture and word sorts are designed to help students learn how and where to look at and listen to words</a:t>
            </a:r>
          </a:p>
          <a:p>
            <a:pPr marL="324000" lvl="1" indent="0">
              <a:buNone/>
            </a:pPr>
            <a:endParaRPr lang="en-US" dirty="0" smtClean="0"/>
          </a:p>
          <a:p>
            <a:pPr lvl="1"/>
            <a:r>
              <a:rPr lang="en-US" dirty="0" smtClean="0"/>
              <a:t>Sorts are hands-on and manipulative</a:t>
            </a:r>
          </a:p>
          <a:p>
            <a:pPr marL="324000" lvl="1" indent="0">
              <a:buNone/>
            </a:pPr>
            <a:endParaRPr lang="en-US" dirty="0"/>
          </a:p>
        </p:txBody>
      </p:sp>
      <p:pic>
        <p:nvPicPr>
          <p:cNvPr id="5" name="Picture 4"/>
          <p:cNvPicPr>
            <a:picLocks noChangeAspect="1"/>
          </p:cNvPicPr>
          <p:nvPr/>
        </p:nvPicPr>
        <p:blipFill>
          <a:blip r:embed="rId2"/>
          <a:stretch>
            <a:fillRect/>
          </a:stretch>
        </p:blipFill>
        <p:spPr>
          <a:xfrm>
            <a:off x="9377190" y="702156"/>
            <a:ext cx="1216669" cy="1559294"/>
          </a:xfrm>
          <a:prstGeom prst="rect">
            <a:avLst/>
          </a:prstGeom>
        </p:spPr>
      </p:pic>
      <p:pic>
        <p:nvPicPr>
          <p:cNvPr id="7" name="Picture 6"/>
          <p:cNvPicPr>
            <a:picLocks noChangeAspect="1"/>
          </p:cNvPicPr>
          <p:nvPr/>
        </p:nvPicPr>
        <p:blipFill>
          <a:blip r:embed="rId3"/>
          <a:stretch>
            <a:fillRect/>
          </a:stretch>
        </p:blipFill>
        <p:spPr>
          <a:xfrm>
            <a:off x="102014" y="6492208"/>
            <a:ext cx="6913463" cy="365792"/>
          </a:xfrm>
          <a:prstGeom prst="rect">
            <a:avLst/>
          </a:prstGeom>
        </p:spPr>
      </p:pic>
    </p:spTree>
    <p:extLst>
      <p:ext uri="{BB962C8B-B14F-4D97-AF65-F5344CB8AC3E}">
        <p14:creationId xmlns:p14="http://schemas.microsoft.com/office/powerpoint/2010/main" val="1141863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lvl="1"/>
            <a:r>
              <a:rPr lang="en-US" dirty="0"/>
              <a:t>The process or sorting requires students to pay attention to words and to make logical decisions as they place each one in a </a:t>
            </a:r>
            <a:r>
              <a:rPr lang="en-US" dirty="0" smtClean="0"/>
              <a:t>column</a:t>
            </a:r>
          </a:p>
          <a:p>
            <a:pPr marL="324000" lvl="1" indent="0">
              <a:buNone/>
            </a:pPr>
            <a:endParaRPr lang="en-US" dirty="0"/>
          </a:p>
          <a:p>
            <a:pPr lvl="1"/>
            <a:r>
              <a:rPr lang="en-US" dirty="0"/>
              <a:t>Students </a:t>
            </a:r>
            <a:r>
              <a:rPr lang="en-US" dirty="0" smtClean="0"/>
              <a:t>work </a:t>
            </a:r>
            <a:r>
              <a:rPr lang="en-US" dirty="0"/>
              <a:t>with words or the name of pictures that they can already pronounce.  In this way, processing words from the known to the unknown while sorting through a set of cards, children concentrate on analyzing sounds or patterns within each </a:t>
            </a:r>
            <a:r>
              <a:rPr lang="en-US" dirty="0" smtClean="0"/>
              <a:t>word</a:t>
            </a:r>
          </a:p>
          <a:p>
            <a:pPr marL="324000" lvl="1" indent="0">
              <a:buNone/>
            </a:pPr>
            <a:endParaRPr lang="en-US" dirty="0"/>
          </a:p>
          <a:p>
            <a:pPr lvl="1"/>
            <a:r>
              <a:rPr lang="en-US" dirty="0"/>
              <a:t>Word sorting offers an analytic phonics approach – using known words, students are asked to examine their parts listening for sounds, looking for patterns, or thinking about </a:t>
            </a:r>
            <a:r>
              <a:rPr lang="en-US" dirty="0" smtClean="0"/>
              <a:t>meaning</a:t>
            </a:r>
          </a:p>
          <a:p>
            <a:pPr marL="324000" lvl="1" indent="0">
              <a:buNone/>
            </a:pPr>
            <a:endParaRPr lang="en-US" dirty="0"/>
          </a:p>
          <a:p>
            <a:pPr lvl="1"/>
            <a:r>
              <a:rPr lang="en-US" dirty="0"/>
              <a:t>Sorting does not rely on memorizing or reciting rules prior to understanding the underlying principles.  During sorting, students determine similarities and difference among feature as they use higher-level critical thinking skills to make categorical judgments.</a:t>
            </a:r>
          </a:p>
        </p:txBody>
      </p:sp>
      <p:sp>
        <p:nvSpPr>
          <p:cNvPr id="5" name="Title 1"/>
          <p:cNvSpPr>
            <a:spLocks noGrp="1"/>
          </p:cNvSpPr>
          <p:nvPr>
            <p:ph type="title"/>
          </p:nvPr>
        </p:nvSpPr>
        <p:spPr/>
        <p:txBody>
          <a:bodyPr/>
          <a:lstStyle/>
          <a:p>
            <a:r>
              <a:rPr lang="en-US" dirty="0"/>
              <a:t>Teaching Phonics through </a:t>
            </a:r>
            <a:r>
              <a:rPr lang="en-US" dirty="0" smtClean="0"/>
              <a:t>Sorting – P. 52 - continued</a:t>
            </a:r>
            <a:endParaRPr lang="en-US" dirty="0"/>
          </a:p>
        </p:txBody>
      </p:sp>
      <p:sp>
        <p:nvSpPr>
          <p:cNvPr id="6" name="TextBox 5"/>
          <p:cNvSpPr txBox="1"/>
          <p:nvPr/>
        </p:nvSpPr>
        <p:spPr>
          <a:xfrm>
            <a:off x="1322172" y="6138673"/>
            <a:ext cx="9547654" cy="369332"/>
          </a:xfrm>
          <a:prstGeom prst="rect">
            <a:avLst/>
          </a:prstGeom>
          <a:noFill/>
        </p:spPr>
        <p:txBody>
          <a:bodyPr wrap="square" rtlCol="0">
            <a:spAutoFit/>
          </a:bodyPr>
          <a:lstStyle/>
          <a:p>
            <a:pPr lvl="1"/>
            <a:r>
              <a:rPr lang="en-US" dirty="0" smtClean="0"/>
              <a:t>Consider the ancient proverb: “I hear and I forget, I see and I remember, I do and I understand.” </a:t>
            </a:r>
            <a:endParaRPr lang="en-US" dirty="0"/>
          </a:p>
        </p:txBody>
      </p:sp>
    </p:spTree>
    <p:extLst>
      <p:ext uri="{BB962C8B-B14F-4D97-AF65-F5344CB8AC3E}">
        <p14:creationId xmlns:p14="http://schemas.microsoft.com/office/powerpoint/2010/main" val="2816584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sorts – P. 52 - 54</a:t>
            </a:r>
            <a:endParaRPr lang="en-US" dirty="0"/>
          </a:p>
        </p:txBody>
      </p:sp>
      <p:sp>
        <p:nvSpPr>
          <p:cNvPr id="3" name="Content Placeholder 2"/>
          <p:cNvSpPr>
            <a:spLocks noGrp="1"/>
          </p:cNvSpPr>
          <p:nvPr>
            <p:ph idx="1"/>
          </p:nvPr>
        </p:nvSpPr>
        <p:spPr>
          <a:xfrm>
            <a:off x="581192" y="2180496"/>
            <a:ext cx="11215392" cy="4253255"/>
          </a:xfrm>
        </p:spPr>
        <p:txBody>
          <a:bodyPr>
            <a:normAutofit/>
          </a:bodyPr>
          <a:lstStyle/>
          <a:p>
            <a:r>
              <a:rPr lang="en-US" dirty="0"/>
              <a:t>Sound </a:t>
            </a:r>
            <a:r>
              <a:rPr lang="en-US" dirty="0" smtClean="0"/>
              <a:t>Sorts – The first layer of English orthography – sorts by rhyme, initial sounds, consonant blends or digraphs, rhyming word families, or vowel sounds</a:t>
            </a:r>
          </a:p>
          <a:p>
            <a:pPr marL="0" indent="0">
              <a:buNone/>
            </a:pPr>
            <a:endParaRPr lang="en-US" dirty="0"/>
          </a:p>
          <a:p>
            <a:r>
              <a:rPr lang="en-US" dirty="0"/>
              <a:t>Pattern </a:t>
            </a:r>
            <a:r>
              <a:rPr lang="en-US" dirty="0" smtClean="0"/>
              <a:t>Sorts – Use the printed form of the word to sort by visual patterns or letter sequences – word families, vowel word patterns</a:t>
            </a:r>
          </a:p>
          <a:p>
            <a:pPr marL="0" indent="0">
              <a:buNone/>
            </a:pPr>
            <a:endParaRPr lang="en-US" dirty="0"/>
          </a:p>
          <a:p>
            <a:r>
              <a:rPr lang="en-US" dirty="0"/>
              <a:t>Meaning </a:t>
            </a:r>
            <a:r>
              <a:rPr lang="en-US" dirty="0" smtClean="0"/>
              <a:t>Sorts – focus of a sort is meaning</a:t>
            </a:r>
            <a:endParaRPr lang="en-US" dirty="0"/>
          </a:p>
          <a:p>
            <a:pPr lvl="1"/>
            <a:r>
              <a:rPr lang="en-US" dirty="0"/>
              <a:t>Concept </a:t>
            </a:r>
            <a:r>
              <a:rPr lang="en-US" dirty="0" smtClean="0"/>
              <a:t>Sorts – sorting objects, pictures or words by concepts of meaning is a good way to link vocabulary instruction to student conceptual understanding</a:t>
            </a:r>
            <a:endParaRPr lang="en-US" dirty="0"/>
          </a:p>
          <a:p>
            <a:pPr lvl="1"/>
            <a:r>
              <a:rPr lang="en-US" dirty="0"/>
              <a:t>Spelling-Meaning </a:t>
            </a:r>
            <a:r>
              <a:rPr lang="en-US" dirty="0" smtClean="0"/>
              <a:t>Sorts – students see that meaning influences the spelling of words when they first encounter sound alike homophone pairs – when you teach through homophones through sorting, students expand their vocabularies and learn spelling patterns at the same time</a:t>
            </a:r>
            <a:endParaRPr lang="en-US" dirty="0"/>
          </a:p>
          <a:p>
            <a:endParaRPr lang="en-US" dirty="0"/>
          </a:p>
        </p:txBody>
      </p:sp>
      <p:pic>
        <p:nvPicPr>
          <p:cNvPr id="4" name="Picture 3"/>
          <p:cNvPicPr>
            <a:picLocks noChangeAspect="1"/>
          </p:cNvPicPr>
          <p:nvPr/>
        </p:nvPicPr>
        <p:blipFill>
          <a:blip r:embed="rId2"/>
          <a:stretch>
            <a:fillRect/>
          </a:stretch>
        </p:blipFill>
        <p:spPr>
          <a:xfrm>
            <a:off x="10396152" y="691804"/>
            <a:ext cx="1115968" cy="1430235"/>
          </a:xfrm>
          <a:prstGeom prst="rect">
            <a:avLst/>
          </a:prstGeom>
        </p:spPr>
      </p:pic>
      <p:pic>
        <p:nvPicPr>
          <p:cNvPr id="6" name="Picture 5"/>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1439426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5"/>
            <a:ext cx="11029616" cy="1365541"/>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Teacher-Directed </a:t>
            </a:r>
            <a:r>
              <a:rPr lang="en-US" dirty="0"/>
              <a:t>Closed </a:t>
            </a:r>
            <a:r>
              <a:rPr lang="en-US" dirty="0" smtClean="0"/>
              <a:t>Sorts – P.55</a:t>
            </a:r>
            <a:r>
              <a:rPr lang="en-US" dirty="0"/>
              <a:t/>
            </a:r>
            <a:br>
              <a:rPr lang="en-US" dirty="0"/>
            </a:br>
            <a:endParaRPr lang="en-US" dirty="0"/>
          </a:p>
        </p:txBody>
      </p:sp>
      <p:sp>
        <p:nvSpPr>
          <p:cNvPr id="3" name="Content Placeholder 2"/>
          <p:cNvSpPr>
            <a:spLocks noGrp="1"/>
          </p:cNvSpPr>
          <p:nvPr>
            <p:ph idx="1"/>
          </p:nvPr>
        </p:nvSpPr>
        <p:spPr>
          <a:xfrm>
            <a:off x="581192" y="2180496"/>
            <a:ext cx="11231867" cy="4080261"/>
          </a:xfrm>
        </p:spPr>
        <p:txBody>
          <a:bodyPr>
            <a:normAutofit fontScale="85000" lnSpcReduction="10000"/>
          </a:bodyPr>
          <a:lstStyle/>
          <a:p>
            <a:r>
              <a:rPr lang="en-US" dirty="0" smtClean="0"/>
              <a:t>The highest level of support and explicit instruction is offered in teacher-directed closed sorts</a:t>
            </a:r>
          </a:p>
          <a:p>
            <a:pPr marL="0" indent="0">
              <a:buNone/>
            </a:pPr>
            <a:endParaRPr lang="en-US" dirty="0" smtClean="0"/>
          </a:p>
          <a:p>
            <a:r>
              <a:rPr lang="en-US" dirty="0" smtClean="0"/>
              <a:t>Define the categories in advance using key words and/or headers and make it clear how to conduct the sort</a:t>
            </a:r>
          </a:p>
          <a:p>
            <a:pPr marL="0" indent="0">
              <a:buNone/>
            </a:pPr>
            <a:endParaRPr lang="en-US" dirty="0" smtClean="0"/>
          </a:p>
          <a:p>
            <a:r>
              <a:rPr lang="en-US" dirty="0" smtClean="0"/>
              <a:t>Explicitly model sorting the words</a:t>
            </a:r>
          </a:p>
          <a:p>
            <a:pPr marL="0" indent="0">
              <a:buNone/>
            </a:pPr>
            <a:endParaRPr lang="en-US" dirty="0" smtClean="0"/>
          </a:p>
          <a:p>
            <a:r>
              <a:rPr lang="en-US" dirty="0" smtClean="0"/>
              <a:t>After modeling several words gradually release the task to the students’ control as they finish the sort under your supervision</a:t>
            </a:r>
          </a:p>
          <a:p>
            <a:pPr marL="0" indent="0">
              <a:buNone/>
            </a:pPr>
            <a:endParaRPr lang="en-US" dirty="0" smtClean="0"/>
          </a:p>
          <a:p>
            <a:r>
              <a:rPr lang="en-US" dirty="0" smtClean="0"/>
              <a:t>After sorting, the students discuss the characteristics of the words in each column and develop a generalization based on the selected feature</a:t>
            </a:r>
          </a:p>
          <a:p>
            <a:pPr marL="0" indent="0">
              <a:buNone/>
            </a:pPr>
            <a:endParaRPr lang="en-US" dirty="0" smtClean="0"/>
          </a:p>
          <a:p>
            <a:r>
              <a:rPr lang="en-US" dirty="0" smtClean="0"/>
              <a:t>The teacher-directed sort is the most commonly used approach to introduce a new sort to a group, providing a model of direct instruction that is explicit and systematic</a:t>
            </a:r>
          </a:p>
        </p:txBody>
      </p:sp>
      <p:pic>
        <p:nvPicPr>
          <p:cNvPr id="4" name="Picture 3"/>
          <p:cNvPicPr>
            <a:picLocks noChangeAspect="1"/>
          </p:cNvPicPr>
          <p:nvPr/>
        </p:nvPicPr>
        <p:blipFill>
          <a:blip r:embed="rId2"/>
          <a:stretch>
            <a:fillRect/>
          </a:stretch>
        </p:blipFill>
        <p:spPr>
          <a:xfrm>
            <a:off x="9945411" y="753908"/>
            <a:ext cx="1115665" cy="1426588"/>
          </a:xfrm>
          <a:prstGeom prst="rect">
            <a:avLst/>
          </a:prstGeom>
        </p:spPr>
      </p:pic>
      <p:pic>
        <p:nvPicPr>
          <p:cNvPr id="6" name="Picture 5"/>
          <p:cNvPicPr>
            <a:picLocks noChangeAspect="1"/>
          </p:cNvPicPr>
          <p:nvPr/>
        </p:nvPicPr>
        <p:blipFill>
          <a:blip r:embed="rId3"/>
          <a:stretch>
            <a:fillRect/>
          </a:stretch>
        </p:blipFill>
        <p:spPr>
          <a:xfrm>
            <a:off x="77301" y="6492208"/>
            <a:ext cx="6913463" cy="365792"/>
          </a:xfrm>
          <a:prstGeom prst="rect">
            <a:avLst/>
          </a:prstGeom>
        </p:spPr>
      </p:pic>
    </p:spTree>
    <p:extLst>
      <p:ext uri="{BB962C8B-B14F-4D97-AF65-F5344CB8AC3E}">
        <p14:creationId xmlns:p14="http://schemas.microsoft.com/office/powerpoint/2010/main" val="895196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1097572"/>
            <a:ext cx="11029616" cy="1013800"/>
          </a:xfrm>
        </p:spPr>
        <p:txBody>
          <a:bodyPr/>
          <a:lstStyle/>
          <a:p>
            <a:r>
              <a:rPr lang="en-US" dirty="0"/>
              <a:t>Teacher-Directed Closed </a:t>
            </a:r>
            <a:r>
              <a:rPr lang="en-US" dirty="0" smtClean="0"/>
              <a:t>Sorts – Lesson Plan P.55-56</a:t>
            </a:r>
            <a:r>
              <a:rPr lang="en-US" dirty="0"/>
              <a:t/>
            </a:r>
            <a:br>
              <a:rPr lang="en-US" dirty="0"/>
            </a:br>
            <a:endParaRPr lang="en-US" dirty="0"/>
          </a:p>
        </p:txBody>
      </p:sp>
      <p:sp>
        <p:nvSpPr>
          <p:cNvPr id="3" name="Content Placeholder 2"/>
          <p:cNvSpPr>
            <a:spLocks noGrp="1"/>
          </p:cNvSpPr>
          <p:nvPr>
            <p:ph idx="1"/>
          </p:nvPr>
        </p:nvSpPr>
        <p:spPr>
          <a:xfrm>
            <a:off x="581192" y="2180496"/>
            <a:ext cx="11198916" cy="4104974"/>
          </a:xfrm>
        </p:spPr>
        <p:txBody>
          <a:bodyPr>
            <a:normAutofit/>
          </a:bodyPr>
          <a:lstStyle/>
          <a:p>
            <a:pPr marL="0" indent="0">
              <a:buNone/>
            </a:pPr>
            <a:r>
              <a:rPr lang="en-US" dirty="0" smtClean="0"/>
              <a:t>1.	Review the words – look over the words or pictures for items that are potentially difficult to identify or that may 	be unfamiliar to students</a:t>
            </a:r>
          </a:p>
          <a:p>
            <a:pPr marL="0" indent="0">
              <a:buNone/>
            </a:pPr>
            <a:endParaRPr lang="en-US" dirty="0" smtClean="0"/>
          </a:p>
          <a:p>
            <a:pPr marL="0" indent="0">
              <a:buNone/>
            </a:pPr>
            <a:r>
              <a:rPr lang="en-US" dirty="0" smtClean="0"/>
              <a:t>2.	Establish the categories – use open ended questions such as “What do you notice about these words?” or “How 	might we sort these words?”</a:t>
            </a:r>
          </a:p>
          <a:p>
            <a:pPr marL="0" indent="0">
              <a:buNone/>
            </a:pPr>
            <a:endParaRPr lang="en-US" dirty="0" smtClean="0"/>
          </a:p>
          <a:p>
            <a:pPr marL="0" indent="0">
              <a:buNone/>
            </a:pPr>
            <a:r>
              <a:rPr lang="en-US" dirty="0" smtClean="0"/>
              <a:t>3.	Model several words into each category and explain why you are sorting – “We are going to listen for the vowel s	sound in the middle of these words and decide if they sound like </a:t>
            </a:r>
            <a:r>
              <a:rPr lang="en-US" i="1" dirty="0" smtClean="0"/>
              <a:t>map</a:t>
            </a:r>
            <a:r>
              <a:rPr lang="en-US" dirty="0" smtClean="0"/>
              <a:t> or like </a:t>
            </a:r>
            <a:r>
              <a:rPr lang="en-US" i="1" dirty="0" smtClean="0"/>
              <a:t>duck</a:t>
            </a:r>
            <a:r>
              <a:rPr lang="en-US" dirty="0" smtClean="0"/>
              <a:t>.  I’ll do a few first.”</a:t>
            </a:r>
          </a:p>
          <a:p>
            <a:pPr marL="0" indent="0">
              <a:buNone/>
            </a:pPr>
            <a:endParaRPr lang="en-US" dirty="0" smtClean="0"/>
          </a:p>
          <a:p>
            <a:pPr marL="0" indent="0">
              <a:buNone/>
            </a:pPr>
            <a:r>
              <a:rPr lang="en-US" dirty="0" smtClean="0"/>
              <a:t>4.	Turn the task over to students to finish the sort – Display the rest of the pictures or words, pass them out, or 	continue to hold them up one at a time. </a:t>
            </a:r>
            <a:endParaRPr lang="en-US" dirty="0"/>
          </a:p>
        </p:txBody>
      </p:sp>
      <p:pic>
        <p:nvPicPr>
          <p:cNvPr id="4" name="Picture 3"/>
          <p:cNvPicPr>
            <a:picLocks noChangeAspect="1"/>
          </p:cNvPicPr>
          <p:nvPr/>
        </p:nvPicPr>
        <p:blipFill>
          <a:blip r:embed="rId2"/>
          <a:stretch>
            <a:fillRect/>
          </a:stretch>
        </p:blipFill>
        <p:spPr>
          <a:xfrm>
            <a:off x="10495142" y="753908"/>
            <a:ext cx="1115665" cy="1426588"/>
          </a:xfrm>
          <a:prstGeom prst="rect">
            <a:avLst/>
          </a:prstGeom>
        </p:spPr>
      </p:pic>
      <p:pic>
        <p:nvPicPr>
          <p:cNvPr id="6" name="Picture 5"/>
          <p:cNvPicPr>
            <a:picLocks noChangeAspect="1"/>
          </p:cNvPicPr>
          <p:nvPr/>
        </p:nvPicPr>
        <p:blipFill>
          <a:blip r:embed="rId3"/>
          <a:stretch>
            <a:fillRect/>
          </a:stretch>
        </p:blipFill>
        <p:spPr>
          <a:xfrm>
            <a:off x="85538" y="6492208"/>
            <a:ext cx="6913463" cy="365792"/>
          </a:xfrm>
          <a:prstGeom prst="rect">
            <a:avLst/>
          </a:prstGeom>
        </p:spPr>
      </p:pic>
    </p:spTree>
    <p:extLst>
      <p:ext uri="{BB962C8B-B14F-4D97-AF65-F5344CB8AC3E}">
        <p14:creationId xmlns:p14="http://schemas.microsoft.com/office/powerpoint/2010/main" val="3295874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Guess My Category: A teacher-Directed Sort – P.58</a:t>
            </a:r>
            <a:endParaRPr lang="en-US" dirty="0"/>
          </a:p>
        </p:txBody>
      </p:sp>
      <p:sp>
        <p:nvSpPr>
          <p:cNvPr id="3" name="Content Placeholder 2"/>
          <p:cNvSpPr>
            <a:spLocks noGrp="1"/>
          </p:cNvSpPr>
          <p:nvPr>
            <p:ph idx="1"/>
          </p:nvPr>
        </p:nvSpPr>
        <p:spPr/>
        <p:txBody>
          <a:bodyPr/>
          <a:lstStyle/>
          <a:p>
            <a:r>
              <a:rPr lang="en-US" dirty="0" smtClean="0"/>
              <a:t>When students are comfortable with sorts, you can introduce any new area of study with a collection of objects, words, or pictures in a variation of the teacher-directed sort</a:t>
            </a:r>
          </a:p>
          <a:p>
            <a:pPr marL="0" indent="0">
              <a:buNone/>
            </a:pPr>
            <a:endParaRPr lang="en-US" dirty="0" smtClean="0"/>
          </a:p>
          <a:p>
            <a:r>
              <a:rPr lang="en-US" dirty="0" smtClean="0"/>
              <a:t>Set up key words or pictures as in a closed sort but do not offer and explanation of the categories</a:t>
            </a:r>
          </a:p>
          <a:p>
            <a:pPr marL="0" indent="0">
              <a:buNone/>
            </a:pPr>
            <a:endParaRPr lang="en-US" dirty="0" smtClean="0"/>
          </a:p>
          <a:p>
            <a:r>
              <a:rPr lang="en-US" dirty="0" smtClean="0"/>
              <a:t>It is your students’ job to develop hypotheses about how the things in each category are alike</a:t>
            </a:r>
          </a:p>
          <a:p>
            <a:pPr marL="0" indent="0">
              <a:buNone/>
            </a:pPr>
            <a:endParaRPr lang="en-US" dirty="0" smtClean="0"/>
          </a:p>
          <a:p>
            <a:r>
              <a:rPr lang="en-US" dirty="0" smtClean="0"/>
              <a:t>Begin by sorting two or three pictures or words into each group</a:t>
            </a:r>
          </a:p>
        </p:txBody>
      </p:sp>
      <p:pic>
        <p:nvPicPr>
          <p:cNvPr id="4" name="Picture 3"/>
          <p:cNvPicPr>
            <a:picLocks noChangeAspect="1"/>
          </p:cNvPicPr>
          <p:nvPr/>
        </p:nvPicPr>
        <p:blipFill>
          <a:blip r:embed="rId2"/>
          <a:stretch>
            <a:fillRect/>
          </a:stretch>
        </p:blipFill>
        <p:spPr>
          <a:xfrm>
            <a:off x="10176070" y="753908"/>
            <a:ext cx="1115665" cy="1426588"/>
          </a:xfrm>
          <a:prstGeom prst="rect">
            <a:avLst/>
          </a:prstGeom>
        </p:spPr>
      </p:pic>
      <p:pic>
        <p:nvPicPr>
          <p:cNvPr id="6" name="Picture 5"/>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1697562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Pick up the next picture and invite someone to guess where it will </a:t>
            </a:r>
            <a:r>
              <a:rPr lang="en-US" dirty="0" smtClean="0"/>
              <a:t>go</a:t>
            </a:r>
          </a:p>
          <a:p>
            <a:pPr marL="0" indent="0">
              <a:buNone/>
            </a:pPr>
            <a:endParaRPr lang="en-US" dirty="0"/>
          </a:p>
          <a:p>
            <a:r>
              <a:rPr lang="en-US" dirty="0"/>
              <a:t>Continue doing this until all of the pictures or words have been </a:t>
            </a:r>
            <a:r>
              <a:rPr lang="en-US" dirty="0" smtClean="0"/>
              <a:t>sorted</a:t>
            </a:r>
          </a:p>
          <a:p>
            <a:pPr marL="0" indent="0">
              <a:buNone/>
            </a:pPr>
            <a:endParaRPr lang="en-US" dirty="0"/>
          </a:p>
          <a:p>
            <a:r>
              <a:rPr lang="en-US" dirty="0"/>
              <a:t>Check the sort, and guide a reflection as you would for the teacher-directed </a:t>
            </a:r>
            <a:r>
              <a:rPr lang="en-US" dirty="0" smtClean="0"/>
              <a:t>sort</a:t>
            </a:r>
          </a:p>
          <a:p>
            <a:pPr marL="0" indent="0">
              <a:buNone/>
            </a:pPr>
            <a:endParaRPr lang="en-US" dirty="0"/>
          </a:p>
          <a:p>
            <a:r>
              <a:rPr lang="en-US" dirty="0"/>
              <a:t>Particularly useful in small groups for exploring content-specific vocabulary while also stimulating creative thinking</a:t>
            </a:r>
          </a:p>
          <a:p>
            <a:endParaRPr lang="en-US" dirty="0"/>
          </a:p>
        </p:txBody>
      </p:sp>
      <p:sp>
        <p:nvSpPr>
          <p:cNvPr id="4" name="Title 1"/>
          <p:cNvSpPr>
            <a:spLocks noGrp="1"/>
          </p:cNvSpPr>
          <p:nvPr>
            <p:ph type="title"/>
          </p:nvPr>
        </p:nvSpPr>
        <p:spPr/>
        <p:txBody>
          <a:bodyPr/>
          <a:lstStyle/>
          <a:p>
            <a:r>
              <a:rPr lang="en-US" dirty="0" smtClean="0"/>
              <a:t>Guess My Category: A teacher-Directed Sort – P.58-Continued</a:t>
            </a:r>
            <a:endParaRPr lang="en-US" dirty="0"/>
          </a:p>
        </p:txBody>
      </p:sp>
      <p:pic>
        <p:nvPicPr>
          <p:cNvPr id="5" name="Picture 4"/>
          <p:cNvPicPr>
            <a:picLocks noChangeAspect="1"/>
          </p:cNvPicPr>
          <p:nvPr/>
        </p:nvPicPr>
        <p:blipFill>
          <a:blip r:embed="rId2"/>
          <a:stretch>
            <a:fillRect/>
          </a:stretch>
        </p:blipFill>
        <p:spPr>
          <a:xfrm>
            <a:off x="10060740" y="1002662"/>
            <a:ext cx="1115665" cy="1426588"/>
          </a:xfrm>
          <a:prstGeom prst="rect">
            <a:avLst/>
          </a:prstGeom>
        </p:spPr>
      </p:pic>
    </p:spTree>
    <p:extLst>
      <p:ext uri="{BB962C8B-B14F-4D97-AF65-F5344CB8AC3E}">
        <p14:creationId xmlns:p14="http://schemas.microsoft.com/office/powerpoint/2010/main" val="1983647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Student-Centered Sorts – P. 58-59</a:t>
            </a:r>
            <a:endParaRPr lang="en-US" dirty="0"/>
          </a:p>
        </p:txBody>
      </p:sp>
      <p:sp>
        <p:nvSpPr>
          <p:cNvPr id="3" name="Content Placeholder 2"/>
          <p:cNvSpPr>
            <a:spLocks noGrp="1"/>
          </p:cNvSpPr>
          <p:nvPr>
            <p:ph idx="1"/>
          </p:nvPr>
        </p:nvSpPr>
        <p:spPr>
          <a:xfrm>
            <a:off x="581192" y="2180496"/>
            <a:ext cx="11198916" cy="4311712"/>
          </a:xfrm>
        </p:spPr>
        <p:txBody>
          <a:bodyPr>
            <a:normAutofit fontScale="85000" lnSpcReduction="10000"/>
          </a:bodyPr>
          <a:lstStyle/>
          <a:p>
            <a:r>
              <a:rPr lang="en-US" dirty="0" smtClean="0"/>
              <a:t>As students become sorting pros, student-centered sorts increase the cognitive demand and can reduce the amount of teacher-directed group time</a:t>
            </a:r>
          </a:p>
          <a:p>
            <a:pPr marL="0" indent="0">
              <a:buNone/>
            </a:pPr>
            <a:endParaRPr lang="en-US" dirty="0" smtClean="0"/>
          </a:p>
          <a:p>
            <a:r>
              <a:rPr lang="en-US" dirty="0" smtClean="0"/>
              <a:t>Students are given their words for the week on Monday morning and they sort their words independently in anticipation of the categories they will be sorting later in the teacher-directed groups</a:t>
            </a:r>
          </a:p>
          <a:p>
            <a:pPr marL="0" indent="0">
              <a:buNone/>
            </a:pPr>
            <a:endParaRPr lang="en-US" dirty="0" smtClean="0"/>
          </a:p>
          <a:p>
            <a:r>
              <a:rPr lang="en-US" dirty="0" smtClean="0"/>
              <a:t>Closed sorts can be used the provide the headers and key words students need to complete the sort on their own</a:t>
            </a:r>
          </a:p>
          <a:p>
            <a:pPr marL="0" indent="0">
              <a:buNone/>
            </a:pPr>
            <a:endParaRPr lang="en-US" dirty="0" smtClean="0"/>
          </a:p>
          <a:p>
            <a:r>
              <a:rPr lang="en-US" dirty="0" smtClean="0"/>
              <a:t>Open sorts demand the highest level of independent effort and thought because students are not given any clues to the categories</a:t>
            </a:r>
          </a:p>
          <a:p>
            <a:pPr marL="0" indent="0">
              <a:buNone/>
            </a:pPr>
            <a:endParaRPr lang="en-US" dirty="0" smtClean="0"/>
          </a:p>
          <a:p>
            <a:r>
              <a:rPr lang="en-US" dirty="0" smtClean="0"/>
              <a:t>Even with student-centered sorts you should still meet with students individually or in a group to discuss the sort and check it for accuracy </a:t>
            </a:r>
          </a:p>
          <a:p>
            <a:pPr marL="0" indent="0">
              <a:buNone/>
            </a:pPr>
            <a:endParaRPr lang="en-US" dirty="0" smtClean="0"/>
          </a:p>
          <a:p>
            <a:r>
              <a:rPr lang="en-US" dirty="0" smtClean="0"/>
              <a:t>Student-centered sorts are diagnostic in nature because they reveal what students know when they work independently</a:t>
            </a:r>
            <a:endParaRPr lang="en-US" dirty="0"/>
          </a:p>
        </p:txBody>
      </p:sp>
      <p:pic>
        <p:nvPicPr>
          <p:cNvPr id="4" name="Picture 3"/>
          <p:cNvPicPr>
            <a:picLocks noChangeAspect="1"/>
          </p:cNvPicPr>
          <p:nvPr/>
        </p:nvPicPr>
        <p:blipFill>
          <a:blip r:embed="rId2"/>
          <a:stretch>
            <a:fillRect/>
          </a:stretch>
        </p:blipFill>
        <p:spPr>
          <a:xfrm>
            <a:off x="10258448" y="753908"/>
            <a:ext cx="1115665" cy="1426588"/>
          </a:xfrm>
          <a:prstGeom prst="rect">
            <a:avLst/>
          </a:prstGeom>
        </p:spPr>
      </p:pic>
      <p:pic>
        <p:nvPicPr>
          <p:cNvPr id="6" name="Picture 5"/>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3003908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and follow-up Routines – P.61-65</a:t>
            </a:r>
            <a:endParaRPr lang="en-US" dirty="0"/>
          </a:p>
        </p:txBody>
      </p:sp>
      <p:sp>
        <p:nvSpPr>
          <p:cNvPr id="3" name="Content Placeholder 2"/>
          <p:cNvSpPr>
            <a:spLocks noGrp="1"/>
          </p:cNvSpPr>
          <p:nvPr>
            <p:ph sz="half" idx="1"/>
          </p:nvPr>
        </p:nvSpPr>
        <p:spPr>
          <a:xfrm>
            <a:off x="1157842" y="2545492"/>
            <a:ext cx="3718958" cy="2565915"/>
          </a:xfrm>
        </p:spPr>
        <p:txBody>
          <a:bodyPr>
            <a:normAutofit/>
          </a:bodyPr>
          <a:lstStyle/>
          <a:p>
            <a:r>
              <a:rPr lang="en-US" dirty="0" smtClean="0"/>
              <a:t>Repeated Sorts </a:t>
            </a:r>
          </a:p>
          <a:p>
            <a:r>
              <a:rPr lang="en-US" dirty="0" smtClean="0"/>
              <a:t>Buddy Sorts </a:t>
            </a:r>
            <a:endParaRPr lang="en-US" dirty="0"/>
          </a:p>
          <a:p>
            <a:r>
              <a:rPr lang="en-US" dirty="0" smtClean="0"/>
              <a:t>Blind Sorts </a:t>
            </a:r>
          </a:p>
          <a:p>
            <a:r>
              <a:rPr lang="en-US" dirty="0" smtClean="0"/>
              <a:t>Writing Sorts</a:t>
            </a:r>
          </a:p>
          <a:p>
            <a:r>
              <a:rPr lang="en-US" dirty="0" smtClean="0"/>
              <a:t>Blind Writing Sorts</a:t>
            </a:r>
            <a:endParaRPr lang="en-US" dirty="0"/>
          </a:p>
        </p:txBody>
      </p:sp>
      <p:sp>
        <p:nvSpPr>
          <p:cNvPr id="5" name="Content Placeholder 4"/>
          <p:cNvSpPr>
            <a:spLocks noGrp="1"/>
          </p:cNvSpPr>
          <p:nvPr>
            <p:ph sz="half" idx="2"/>
          </p:nvPr>
        </p:nvSpPr>
        <p:spPr>
          <a:xfrm>
            <a:off x="6171942" y="2447319"/>
            <a:ext cx="3812318" cy="2762259"/>
          </a:xfrm>
        </p:spPr>
        <p:txBody>
          <a:bodyPr/>
          <a:lstStyle/>
          <a:p>
            <a:endParaRPr lang="en-US" dirty="0" smtClean="0"/>
          </a:p>
          <a:p>
            <a:r>
              <a:rPr lang="en-US" dirty="0" smtClean="0"/>
              <a:t>Speed </a:t>
            </a:r>
            <a:r>
              <a:rPr lang="en-US" dirty="0"/>
              <a:t>Sorts </a:t>
            </a:r>
          </a:p>
          <a:p>
            <a:r>
              <a:rPr lang="en-US" dirty="0"/>
              <a:t>Word Hunts </a:t>
            </a:r>
          </a:p>
          <a:p>
            <a:r>
              <a:rPr lang="en-US" dirty="0"/>
              <a:t>Draw and Label </a:t>
            </a:r>
          </a:p>
          <a:p>
            <a:r>
              <a:rPr lang="en-US" dirty="0"/>
              <a:t>Cut and Paste </a:t>
            </a:r>
          </a:p>
          <a:p>
            <a:r>
              <a:rPr lang="en-US" dirty="0"/>
              <a:t>Games</a:t>
            </a:r>
          </a:p>
          <a:p>
            <a:endParaRPr lang="en-US" dirty="0"/>
          </a:p>
        </p:txBody>
      </p:sp>
      <p:pic>
        <p:nvPicPr>
          <p:cNvPr id="4" name="Picture 3"/>
          <p:cNvPicPr>
            <a:picLocks noChangeAspect="1"/>
          </p:cNvPicPr>
          <p:nvPr/>
        </p:nvPicPr>
        <p:blipFill>
          <a:blip r:embed="rId2"/>
          <a:stretch>
            <a:fillRect/>
          </a:stretch>
        </p:blipFill>
        <p:spPr>
          <a:xfrm>
            <a:off x="10167832" y="598582"/>
            <a:ext cx="1115665" cy="1426588"/>
          </a:xfrm>
          <a:prstGeom prst="rect">
            <a:avLst/>
          </a:prstGeom>
        </p:spPr>
      </p:pic>
      <p:pic>
        <p:nvPicPr>
          <p:cNvPr id="6" name="Picture 5"/>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209132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your sorts for cutting and Storing</a:t>
            </a:r>
            <a:endParaRPr lang="en-US" dirty="0"/>
          </a:p>
        </p:txBody>
      </p:sp>
      <p:sp>
        <p:nvSpPr>
          <p:cNvPr id="3" name="Content Placeholder 2"/>
          <p:cNvSpPr>
            <a:spLocks noGrp="1"/>
          </p:cNvSpPr>
          <p:nvPr>
            <p:ph idx="1"/>
          </p:nvPr>
        </p:nvSpPr>
        <p:spPr>
          <a:xfrm>
            <a:off x="581193" y="2369966"/>
            <a:ext cx="11029615" cy="3678303"/>
          </a:xfrm>
        </p:spPr>
        <p:txBody>
          <a:bodyPr/>
          <a:lstStyle/>
          <a:p>
            <a:r>
              <a:rPr lang="en-US" dirty="0" smtClean="0"/>
              <a:t>Copies of  prepared word sheets or picture sheets are available in </a:t>
            </a:r>
            <a:r>
              <a:rPr lang="en-US" i="1" dirty="0" smtClean="0"/>
              <a:t>Words Their Way </a:t>
            </a:r>
            <a:r>
              <a:rPr lang="en-US" dirty="0" smtClean="0"/>
              <a:t>supplements for each stage.</a:t>
            </a:r>
          </a:p>
          <a:p>
            <a:pPr marL="0" indent="0">
              <a:buNone/>
            </a:pPr>
            <a:endParaRPr lang="en-US" dirty="0" smtClean="0"/>
          </a:p>
          <a:p>
            <a:r>
              <a:rPr lang="en-US" dirty="0" smtClean="0"/>
              <a:t>They can also be created by hand using templates and pictures in the book, the Create Your Own feature in the </a:t>
            </a:r>
            <a:r>
              <a:rPr lang="en-US" dirty="0" err="1" smtClean="0"/>
              <a:t>PDToolkit</a:t>
            </a:r>
            <a:r>
              <a:rPr lang="en-US" dirty="0" smtClean="0"/>
              <a:t>, or by using the tables format on your computer and setting all margins at 0 inches.</a:t>
            </a:r>
          </a:p>
          <a:p>
            <a:pPr marL="0" indent="0">
              <a:buNone/>
            </a:pPr>
            <a:endParaRPr lang="en-US" dirty="0" smtClean="0"/>
          </a:p>
          <a:p>
            <a:r>
              <a:rPr lang="en-US" dirty="0" smtClean="0"/>
              <a:t>Sorts for Teacher Modeling – You will need your own set of words that students can see as you direct a sort – in small groups, you may simple use the same cut-out words students have as you model on a table.  For larger groups you may want to model sorts using enlarged pictures or word cards in a pocket chart.</a:t>
            </a:r>
          </a:p>
          <a:p>
            <a:endParaRPr lang="en-US" dirty="0"/>
          </a:p>
        </p:txBody>
      </p:sp>
      <p:pic>
        <p:nvPicPr>
          <p:cNvPr id="4" name="Picture 3"/>
          <p:cNvPicPr>
            <a:picLocks noChangeAspect="1"/>
          </p:cNvPicPr>
          <p:nvPr/>
        </p:nvPicPr>
        <p:blipFill>
          <a:blip r:embed="rId2"/>
          <a:stretch>
            <a:fillRect/>
          </a:stretch>
        </p:blipFill>
        <p:spPr>
          <a:xfrm>
            <a:off x="10101930" y="1002662"/>
            <a:ext cx="1115665" cy="1426588"/>
          </a:xfrm>
          <a:prstGeom prst="rect">
            <a:avLst/>
          </a:prstGeom>
        </p:spPr>
      </p:pic>
      <p:pic>
        <p:nvPicPr>
          <p:cNvPr id="6" name="Picture 5"/>
          <p:cNvPicPr>
            <a:picLocks noChangeAspect="1"/>
          </p:cNvPicPr>
          <p:nvPr/>
        </p:nvPicPr>
        <p:blipFill>
          <a:blip r:embed="rId3"/>
          <a:stretch>
            <a:fillRect/>
          </a:stretch>
        </p:blipFill>
        <p:spPr>
          <a:xfrm>
            <a:off x="60825" y="6492208"/>
            <a:ext cx="6913463" cy="365792"/>
          </a:xfrm>
          <a:prstGeom prst="rect">
            <a:avLst/>
          </a:prstGeom>
        </p:spPr>
      </p:pic>
    </p:spTree>
    <p:extLst>
      <p:ext uri="{BB962C8B-B14F-4D97-AF65-F5344CB8AC3E}">
        <p14:creationId xmlns:p14="http://schemas.microsoft.com/office/powerpoint/2010/main" val="77262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030265" y="860276"/>
            <a:ext cx="10251600" cy="713600"/>
          </a:xfrm>
          <a:prstGeom prst="rect">
            <a:avLst/>
          </a:prstGeom>
        </p:spPr>
        <p:txBody>
          <a:bodyPr spcFirstLastPara="1" vert="horz" wrap="square" lIns="121900" tIns="121900" rIns="121900" bIns="121900" rtlCol="0" anchor="t" anchorCtr="0">
            <a:noAutofit/>
          </a:bodyPr>
          <a:lstStyle/>
          <a:p>
            <a:r>
              <a:rPr lang="en" dirty="0"/>
              <a:t>Resources for teachers</a:t>
            </a:r>
            <a:endParaRPr dirty="0"/>
          </a:p>
        </p:txBody>
      </p:sp>
      <p:sp>
        <p:nvSpPr>
          <p:cNvPr id="195" name="Google Shape;195;p29"/>
          <p:cNvSpPr txBox="1">
            <a:spLocks noGrp="1"/>
          </p:cNvSpPr>
          <p:nvPr>
            <p:ph type="body" idx="1"/>
          </p:nvPr>
        </p:nvSpPr>
        <p:spPr>
          <a:xfrm>
            <a:off x="1030265" y="1903885"/>
            <a:ext cx="10251600" cy="3014800"/>
          </a:xfrm>
          <a:prstGeom prst="rect">
            <a:avLst/>
          </a:prstGeom>
        </p:spPr>
        <p:txBody>
          <a:bodyPr spcFirstLastPara="1" vert="horz" wrap="square" lIns="121900" tIns="121900" rIns="121900" bIns="121900" rtlCol="0" anchor="t" anchorCtr="0">
            <a:noAutofit/>
          </a:bodyPr>
          <a:lstStyle/>
          <a:p>
            <a:pPr marL="0" indent="0">
              <a:buNone/>
            </a:pPr>
            <a:r>
              <a:rPr lang="en" dirty="0"/>
              <a:t>PreK-12 Literacy Framework</a:t>
            </a:r>
            <a:endParaRPr dirty="0"/>
          </a:p>
          <a:p>
            <a:pPr marL="0" indent="0">
              <a:spcBef>
                <a:spcPts val="2133"/>
              </a:spcBef>
              <a:buNone/>
            </a:pPr>
            <a:r>
              <a:rPr lang="en" dirty="0"/>
              <a:t>Essential Instructional Practices in Early Literacy</a:t>
            </a:r>
            <a:endParaRPr dirty="0"/>
          </a:p>
          <a:p>
            <a:pPr marL="0" indent="0">
              <a:spcBef>
                <a:spcPts val="2133"/>
              </a:spcBef>
              <a:buNone/>
            </a:pPr>
            <a:r>
              <a:rPr lang="en" u="sng" dirty="0">
                <a:solidFill>
                  <a:schemeClr val="hlink"/>
                </a:solidFill>
                <a:hlinkClick r:id="rId5"/>
              </a:rPr>
              <a:t>https://literacyessentials.org</a:t>
            </a:r>
            <a:endParaRPr dirty="0"/>
          </a:p>
          <a:p>
            <a:pPr marL="0" indent="0">
              <a:spcBef>
                <a:spcPts val="2133"/>
              </a:spcBef>
              <a:buNone/>
            </a:pPr>
            <a:r>
              <a:rPr lang="en" dirty="0"/>
              <a:t>Fraser Curriculum Weebly- frasercurriculum.com </a:t>
            </a:r>
            <a:endParaRPr dirty="0"/>
          </a:p>
          <a:p>
            <a:pPr marL="0" indent="0">
              <a:spcBef>
                <a:spcPts val="2133"/>
              </a:spcBef>
              <a:buNone/>
            </a:pPr>
            <a:endParaRPr dirty="0"/>
          </a:p>
          <a:p>
            <a:pPr marL="0" indent="0">
              <a:spcBef>
                <a:spcPts val="2133"/>
              </a:spcBef>
              <a:spcAft>
                <a:spcPts val="2133"/>
              </a:spcAft>
              <a:buNone/>
            </a:pPr>
            <a:endParaRPr dirty="0"/>
          </a:p>
        </p:txBody>
      </p:sp>
      <p:pic>
        <p:nvPicPr>
          <p:cNvPr id="196" name="Google Shape;196;p29"/>
          <p:cNvPicPr preferRelativeResize="0"/>
          <p:nvPr/>
        </p:nvPicPr>
        <p:blipFill>
          <a:blip r:embed="rId6">
            <a:alphaModFix/>
          </a:blip>
          <a:stretch>
            <a:fillRect/>
          </a:stretch>
        </p:blipFill>
        <p:spPr>
          <a:xfrm>
            <a:off x="7952467" y="1516200"/>
            <a:ext cx="3194267" cy="4130533"/>
          </a:xfrm>
          <a:prstGeom prst="rect">
            <a:avLst/>
          </a:prstGeom>
          <a:noFill/>
          <a:ln>
            <a:noFill/>
          </a:ln>
        </p:spPr>
      </p:pic>
      <p:pic>
        <p:nvPicPr>
          <p:cNvPr id="2" name="Audio 1">
            <a:hlinkClick r:id="" action="ppaction://media"/>
            <a:extLst>
              <a:ext uri="{FF2B5EF4-FFF2-40B4-BE49-F238E27FC236}">
                <a16:creationId xmlns:a16="http://schemas.microsoft.com/office/drawing/2014/main" xmlns="" id="{954B0663-08EF-7D43-B611-0BD5F0CAAF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5067" y="5571067"/>
            <a:ext cx="1083733" cy="1083733"/>
          </a:xfrm>
          <a:prstGeom prst="rect">
            <a:avLst/>
          </a:prstGeom>
        </p:spPr>
      </p:pic>
      <p:sp>
        <p:nvSpPr>
          <p:cNvPr id="3" name="TextBox 2"/>
          <p:cNvSpPr txBox="1"/>
          <p:nvPr/>
        </p:nvSpPr>
        <p:spPr>
          <a:xfrm>
            <a:off x="939114" y="5646733"/>
            <a:ext cx="5710409" cy="369332"/>
          </a:xfrm>
          <a:prstGeom prst="rect">
            <a:avLst/>
          </a:prstGeom>
          <a:noFill/>
        </p:spPr>
        <p:txBody>
          <a:bodyPr wrap="none" rtlCol="0">
            <a:spAutoFit/>
          </a:bodyPr>
          <a:lstStyle/>
          <a:p>
            <a:r>
              <a:rPr lang="en-US" dirty="0" smtClean="0"/>
              <a:t>**PreK-12 Indicators of High Quality Literacy Instruction**</a:t>
            </a:r>
            <a:endParaRPr lang="en-US" dirty="0"/>
          </a:p>
        </p:txBody>
      </p:sp>
      <p:pic>
        <p:nvPicPr>
          <p:cNvPr id="4" name="Picture 3"/>
          <p:cNvPicPr>
            <a:picLocks noChangeAspect="1"/>
          </p:cNvPicPr>
          <p:nvPr/>
        </p:nvPicPr>
        <p:blipFill>
          <a:blip r:embed="rId8"/>
          <a:stretch>
            <a:fillRect/>
          </a:stretch>
        </p:blipFill>
        <p:spPr>
          <a:xfrm>
            <a:off x="1348408" y="4266304"/>
            <a:ext cx="1685714" cy="1304762"/>
          </a:xfrm>
          <a:prstGeom prst="rect">
            <a:avLst/>
          </a:prstGeom>
        </p:spPr>
      </p:pic>
      <p:pic>
        <p:nvPicPr>
          <p:cNvPr id="5" name="Picture 4"/>
          <p:cNvPicPr>
            <a:picLocks noChangeAspect="1"/>
          </p:cNvPicPr>
          <p:nvPr/>
        </p:nvPicPr>
        <p:blipFill>
          <a:blip r:embed="rId9"/>
          <a:stretch>
            <a:fillRect/>
          </a:stretch>
        </p:blipFill>
        <p:spPr>
          <a:xfrm>
            <a:off x="3494209" y="4294876"/>
            <a:ext cx="1685714" cy="1276190"/>
          </a:xfrm>
          <a:prstGeom prst="rect">
            <a:avLst/>
          </a:prstGeom>
        </p:spPr>
      </p:pic>
    </p:spTree>
    <p:extLst>
      <p:ext uri="{BB962C8B-B14F-4D97-AF65-F5344CB8AC3E}">
        <p14:creationId xmlns:p14="http://schemas.microsoft.com/office/powerpoint/2010/main" val="3989468324"/>
      </p:ext>
    </p:extLst>
  </p:cSld>
  <p:clrMapOvr>
    <a:masterClrMapping/>
  </p:clrMapOvr>
  <mc:AlternateContent xmlns:mc="http://schemas.openxmlformats.org/markup-compatibility/2006" xmlns:p14="http://schemas.microsoft.com/office/powerpoint/2010/main">
    <mc:Choice Requires="p14">
      <p:transition spd="slow" p14:dur="2000" advTm="45470"/>
    </mc:Choice>
    <mc:Fallback xmlns="">
      <p:transition spd="slow" advTm="4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Time for Word Study – P. 71-80</a:t>
            </a:r>
            <a:endParaRPr lang="en-US" dirty="0"/>
          </a:p>
        </p:txBody>
      </p:sp>
      <p:sp>
        <p:nvSpPr>
          <p:cNvPr id="3" name="Content Placeholder 2"/>
          <p:cNvSpPr>
            <a:spLocks noGrp="1"/>
          </p:cNvSpPr>
          <p:nvPr>
            <p:ph idx="1"/>
          </p:nvPr>
        </p:nvSpPr>
        <p:spPr/>
        <p:txBody>
          <a:bodyPr/>
          <a:lstStyle/>
          <a:p>
            <a:r>
              <a:rPr lang="en-US" dirty="0" smtClean="0"/>
              <a:t>Word Study as in Integrated Part of the Reading Group</a:t>
            </a:r>
          </a:p>
          <a:p>
            <a:pPr marL="0" indent="0">
              <a:buNone/>
            </a:pPr>
            <a:endParaRPr lang="en-US" dirty="0" smtClean="0"/>
          </a:p>
          <a:p>
            <a:r>
              <a:rPr lang="en-US" dirty="0" smtClean="0"/>
              <a:t>Separate Word Study Groups in a Circle-Seat-Center Rotation</a:t>
            </a:r>
          </a:p>
          <a:p>
            <a:pPr marL="0" indent="0">
              <a:buNone/>
            </a:pPr>
            <a:endParaRPr lang="en-US" dirty="0" smtClean="0"/>
          </a:p>
          <a:p>
            <a:r>
              <a:rPr lang="en-US" dirty="0" smtClean="0"/>
              <a:t>Word Study Block</a:t>
            </a:r>
          </a:p>
          <a:p>
            <a:pPr marL="0" indent="0">
              <a:buNone/>
            </a:pPr>
            <a:endParaRPr lang="en-US" dirty="0" smtClean="0"/>
          </a:p>
          <a:p>
            <a:r>
              <a:rPr lang="en-US" dirty="0" smtClean="0"/>
              <a:t>Individualized Word Study in Intervention Settings</a:t>
            </a:r>
          </a:p>
          <a:p>
            <a:pPr marL="0" indent="0">
              <a:buNone/>
            </a:pPr>
            <a:endParaRPr lang="en-US" dirty="0"/>
          </a:p>
        </p:txBody>
      </p:sp>
      <p:pic>
        <p:nvPicPr>
          <p:cNvPr id="4" name="Picture 3"/>
          <p:cNvPicPr>
            <a:picLocks noChangeAspect="1"/>
          </p:cNvPicPr>
          <p:nvPr/>
        </p:nvPicPr>
        <p:blipFill>
          <a:blip r:embed="rId2"/>
          <a:stretch>
            <a:fillRect/>
          </a:stretch>
        </p:blipFill>
        <p:spPr>
          <a:xfrm>
            <a:off x="9879507" y="1002662"/>
            <a:ext cx="1115665" cy="1426588"/>
          </a:xfrm>
          <a:prstGeom prst="rect">
            <a:avLst/>
          </a:prstGeom>
        </p:spPr>
      </p:pic>
      <p:pic>
        <p:nvPicPr>
          <p:cNvPr id="6" name="Picture 5"/>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3019774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with word Study – P. 80-81</a:t>
            </a:r>
            <a:endParaRPr lang="en-US" dirty="0"/>
          </a:p>
        </p:txBody>
      </p:sp>
      <p:sp>
        <p:nvSpPr>
          <p:cNvPr id="3" name="Content Placeholder 2"/>
          <p:cNvSpPr>
            <a:spLocks noGrp="1"/>
          </p:cNvSpPr>
          <p:nvPr>
            <p:ph idx="1"/>
          </p:nvPr>
        </p:nvSpPr>
        <p:spPr/>
        <p:txBody>
          <a:bodyPr/>
          <a:lstStyle/>
          <a:p>
            <a:pPr marL="342900" indent="-342900">
              <a:buAutoNum type="arabicPeriod"/>
            </a:pPr>
            <a:r>
              <a:rPr lang="en-US" dirty="0" smtClean="0"/>
              <a:t>Begin with the whole group and teach the routines</a:t>
            </a:r>
          </a:p>
          <a:p>
            <a:pPr marL="342900" indent="-342900">
              <a:buFont typeface="+mj-lt"/>
              <a:buAutoNum type="arabicPeriod"/>
            </a:pPr>
            <a:endParaRPr lang="en-US" dirty="0" smtClean="0"/>
          </a:p>
          <a:p>
            <a:pPr marL="342900" indent="-342900">
              <a:buAutoNum type="arabicPeriod"/>
            </a:pPr>
            <a:r>
              <a:rPr lang="en-US" dirty="0" smtClean="0"/>
              <a:t>Teach students how to talk about the sorts</a:t>
            </a:r>
          </a:p>
          <a:p>
            <a:pPr marL="342900" indent="-342900">
              <a:buFont typeface="+mj-lt"/>
              <a:buAutoNum type="arabicPeriod"/>
            </a:pPr>
            <a:endParaRPr lang="en-US" dirty="0" smtClean="0"/>
          </a:p>
          <a:p>
            <a:pPr marL="342900" indent="-342900">
              <a:buAutoNum type="arabicPeriod"/>
            </a:pPr>
            <a:r>
              <a:rPr lang="en-US" dirty="0" smtClean="0"/>
              <a:t>Begin to differentiate</a:t>
            </a:r>
          </a:p>
          <a:p>
            <a:pPr marL="342900" indent="-342900">
              <a:buFont typeface="+mj-lt"/>
              <a:buAutoNum type="arabicPeriod"/>
            </a:pPr>
            <a:endParaRPr lang="en-US" dirty="0" smtClean="0"/>
          </a:p>
          <a:p>
            <a:pPr marL="342900" indent="-342900">
              <a:buAutoNum type="arabicPeriod"/>
            </a:pPr>
            <a:r>
              <a:rPr lang="en-US" dirty="0" smtClean="0"/>
              <a:t>Introduce student-centered sorts</a:t>
            </a:r>
          </a:p>
          <a:p>
            <a:pPr marL="0" indent="0">
              <a:buNone/>
            </a:pPr>
            <a:endParaRPr lang="en-US" dirty="0" smtClean="0"/>
          </a:p>
          <a:p>
            <a:endParaRPr lang="en-US" dirty="0"/>
          </a:p>
        </p:txBody>
      </p:sp>
      <p:pic>
        <p:nvPicPr>
          <p:cNvPr id="4" name="Picture 3"/>
          <p:cNvPicPr>
            <a:picLocks noChangeAspect="1"/>
          </p:cNvPicPr>
          <p:nvPr/>
        </p:nvPicPr>
        <p:blipFill>
          <a:blip r:embed="rId2"/>
          <a:stretch>
            <a:fillRect/>
          </a:stretch>
        </p:blipFill>
        <p:spPr>
          <a:xfrm>
            <a:off x="9624135" y="1002662"/>
            <a:ext cx="1115665" cy="1426588"/>
          </a:xfrm>
          <a:prstGeom prst="rect">
            <a:avLst/>
          </a:prstGeom>
        </p:spPr>
      </p:pic>
      <p:pic>
        <p:nvPicPr>
          <p:cNvPr id="6" name="Picture 5"/>
          <p:cNvPicPr>
            <a:picLocks noChangeAspect="1"/>
          </p:cNvPicPr>
          <p:nvPr/>
        </p:nvPicPr>
        <p:blipFill>
          <a:blip r:embed="rId3"/>
          <a:stretch>
            <a:fillRect/>
          </a:stretch>
        </p:blipFill>
        <p:spPr>
          <a:xfrm>
            <a:off x="60824" y="6492208"/>
            <a:ext cx="6913463" cy="365792"/>
          </a:xfrm>
          <a:prstGeom prst="rect">
            <a:avLst/>
          </a:prstGeom>
        </p:spPr>
      </p:pic>
    </p:spTree>
    <p:extLst>
      <p:ext uri="{BB962C8B-B14F-4D97-AF65-F5344CB8AC3E}">
        <p14:creationId xmlns:p14="http://schemas.microsoft.com/office/powerpoint/2010/main" val="2034526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Weekly Schedule	 - Sample – P. 76</a:t>
            </a:r>
            <a:endParaRPr lang="en-US" dirty="0"/>
          </a:p>
        </p:txBody>
      </p:sp>
      <p:sp>
        <p:nvSpPr>
          <p:cNvPr id="3" name="Content Placeholder 2"/>
          <p:cNvSpPr>
            <a:spLocks noGrp="1"/>
          </p:cNvSpPr>
          <p:nvPr>
            <p:ph idx="1"/>
          </p:nvPr>
        </p:nvSpPr>
        <p:spPr>
          <a:xfrm>
            <a:off x="136349" y="2131758"/>
            <a:ext cx="11029615" cy="3678303"/>
          </a:xfrm>
        </p:spPr>
        <p:txBody>
          <a:bodyPr/>
          <a:lstStyle/>
          <a:p>
            <a:r>
              <a:rPr lang="en-US" dirty="0" smtClean="0"/>
              <a:t>Monday – Picture Sort</a:t>
            </a:r>
          </a:p>
          <a:p>
            <a:r>
              <a:rPr lang="en-US" dirty="0" smtClean="0"/>
              <a:t>Tuesday – Draw and Label</a:t>
            </a:r>
          </a:p>
          <a:p>
            <a:r>
              <a:rPr lang="en-US" dirty="0" smtClean="0"/>
              <a:t>Wednesday – Cut and Paste</a:t>
            </a:r>
          </a:p>
          <a:p>
            <a:r>
              <a:rPr lang="en-US" dirty="0" smtClean="0"/>
              <a:t>Thursday – Word and Picture Hunts</a:t>
            </a:r>
          </a:p>
          <a:p>
            <a:r>
              <a:rPr lang="en-US" dirty="0" smtClean="0"/>
              <a:t>Friday – Game Day and Assessment</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50808900"/>
              </p:ext>
            </p:extLst>
          </p:nvPr>
        </p:nvGraphicFramePr>
        <p:xfrm>
          <a:off x="3959654" y="2048130"/>
          <a:ext cx="8128000" cy="384556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370840">
                <a:tc>
                  <a:txBody>
                    <a:bodyPr/>
                    <a:lstStyle/>
                    <a:p>
                      <a:r>
                        <a:rPr lang="en-US" dirty="0" smtClean="0"/>
                        <a:t>Monday</a:t>
                      </a:r>
                      <a:endParaRPr lang="en-US" dirty="0"/>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r>
              <a:tr h="370840">
                <a:tc>
                  <a:txBody>
                    <a:bodyPr/>
                    <a:lstStyle/>
                    <a:p>
                      <a:r>
                        <a:rPr lang="en-US" dirty="0" smtClean="0"/>
                        <a:t>Introduce</a:t>
                      </a:r>
                      <a:r>
                        <a:rPr lang="en-US" baseline="0" dirty="0" smtClean="0"/>
                        <a:t> Sort and supervise individual sort</a:t>
                      </a:r>
                      <a:endParaRPr lang="en-US" dirty="0"/>
                    </a:p>
                  </a:txBody>
                  <a:tcPr/>
                </a:tc>
                <a:tc>
                  <a:txBody>
                    <a:bodyPr/>
                    <a:lstStyle/>
                    <a:p>
                      <a:r>
                        <a:rPr lang="en-US" dirty="0" smtClean="0"/>
                        <a:t>Re-sort</a:t>
                      </a:r>
                    </a:p>
                    <a:p>
                      <a:r>
                        <a:rPr lang="en-US" dirty="0" smtClean="0"/>
                        <a:t>Record</a:t>
                      </a:r>
                      <a:r>
                        <a:rPr lang="en-US" baseline="0" dirty="0" smtClean="0"/>
                        <a:t> sort and reflect</a:t>
                      </a:r>
                    </a:p>
                    <a:p>
                      <a:r>
                        <a:rPr lang="en-US" baseline="0" dirty="0" smtClean="0"/>
                        <a:t>First speed sort</a:t>
                      </a:r>
                      <a:endParaRPr lang="en-US" dirty="0"/>
                    </a:p>
                  </a:txBody>
                  <a:tcPr/>
                </a:tc>
                <a:tc>
                  <a:txBody>
                    <a:bodyPr/>
                    <a:lstStyle/>
                    <a:p>
                      <a:r>
                        <a:rPr lang="en-US" dirty="0" smtClean="0"/>
                        <a:t>Re-sort</a:t>
                      </a:r>
                    </a:p>
                    <a:p>
                      <a:r>
                        <a:rPr lang="en-US" dirty="0" smtClean="0"/>
                        <a:t>Blind</a:t>
                      </a:r>
                      <a:r>
                        <a:rPr lang="en-US" baseline="0" dirty="0" smtClean="0"/>
                        <a:t> sort</a:t>
                      </a:r>
                    </a:p>
                    <a:p>
                      <a:r>
                        <a:rPr lang="en-US" baseline="0" dirty="0" smtClean="0"/>
                        <a:t>WS notebook assignments</a:t>
                      </a:r>
                    </a:p>
                    <a:p>
                      <a:endParaRPr lang="en-US" dirty="0"/>
                    </a:p>
                  </a:txBody>
                  <a:tcPr/>
                </a:tc>
                <a:tc>
                  <a:txBody>
                    <a:bodyPr/>
                    <a:lstStyle/>
                    <a:p>
                      <a:r>
                        <a:rPr lang="en-US" dirty="0" smtClean="0"/>
                        <a:t>Re-sort</a:t>
                      </a:r>
                    </a:p>
                    <a:p>
                      <a:r>
                        <a:rPr lang="en-US" dirty="0" smtClean="0"/>
                        <a:t>Word hunt</a:t>
                      </a:r>
                    </a:p>
                    <a:p>
                      <a:r>
                        <a:rPr lang="en-US" dirty="0" smtClean="0"/>
                        <a:t>Second</a:t>
                      </a:r>
                      <a:r>
                        <a:rPr lang="en-US" baseline="0" dirty="0" smtClean="0"/>
                        <a:t> speed sort</a:t>
                      </a:r>
                      <a:endParaRPr lang="en-US" dirty="0"/>
                    </a:p>
                  </a:txBody>
                  <a:tcPr/>
                </a:tc>
                <a:tc>
                  <a:txBody>
                    <a:bodyPr/>
                    <a:lstStyle/>
                    <a:p>
                      <a:r>
                        <a:rPr lang="en-US" dirty="0" smtClean="0"/>
                        <a:t>Assessment and games (Games</a:t>
                      </a:r>
                      <a:r>
                        <a:rPr lang="en-US" baseline="0" dirty="0" smtClean="0"/>
                        <a:t> continue into the next week as seat or center activities)</a:t>
                      </a:r>
                      <a:endParaRPr lang="en-US" dirty="0"/>
                    </a:p>
                  </a:txBody>
                  <a:tcPr/>
                </a:tc>
              </a:tr>
              <a:tr h="370840">
                <a:tc>
                  <a:txBody>
                    <a:bodyPr/>
                    <a:lstStyle/>
                    <a:p>
                      <a:r>
                        <a:rPr lang="en-US" dirty="0" smtClean="0"/>
                        <a:t>Homework:</a:t>
                      </a:r>
                    </a:p>
                    <a:p>
                      <a:r>
                        <a:rPr lang="en-US" dirty="0" smtClean="0"/>
                        <a:t>Re-sort</a:t>
                      </a:r>
                      <a:endParaRPr lang="en-US" dirty="0"/>
                    </a:p>
                  </a:txBody>
                  <a:tcPr/>
                </a:tc>
                <a:tc>
                  <a:txBody>
                    <a:bodyPr/>
                    <a:lstStyle/>
                    <a:p>
                      <a:r>
                        <a:rPr lang="en-US" dirty="0" smtClean="0"/>
                        <a:t>Homework:</a:t>
                      </a:r>
                    </a:p>
                    <a:p>
                      <a:r>
                        <a:rPr lang="en-US" dirty="0" smtClean="0"/>
                        <a:t>Re-sort</a:t>
                      </a:r>
                      <a:r>
                        <a:rPr lang="en-US" baseline="0" dirty="0" smtClean="0"/>
                        <a:t> and writing sort</a:t>
                      </a:r>
                      <a:endParaRPr lang="en-US" dirty="0"/>
                    </a:p>
                  </a:txBody>
                  <a:tcPr/>
                </a:tc>
                <a:tc>
                  <a:txBody>
                    <a:bodyPr/>
                    <a:lstStyle/>
                    <a:p>
                      <a:r>
                        <a:rPr lang="en-US" dirty="0" smtClean="0"/>
                        <a:t>Homework:</a:t>
                      </a:r>
                    </a:p>
                    <a:p>
                      <a:r>
                        <a:rPr lang="en-US" dirty="0" smtClean="0"/>
                        <a:t>Blind</a:t>
                      </a:r>
                      <a:r>
                        <a:rPr lang="en-US" baseline="0" dirty="0" smtClean="0"/>
                        <a:t> sort</a:t>
                      </a:r>
                      <a:endParaRPr lang="en-US" dirty="0"/>
                    </a:p>
                  </a:txBody>
                  <a:tcPr/>
                </a:tc>
                <a:tc>
                  <a:txBody>
                    <a:bodyPr/>
                    <a:lstStyle/>
                    <a:p>
                      <a:r>
                        <a:rPr lang="en-US" dirty="0" smtClean="0"/>
                        <a:t>Homework:</a:t>
                      </a:r>
                    </a:p>
                    <a:p>
                      <a:r>
                        <a:rPr lang="en-US" dirty="0" smtClean="0"/>
                        <a:t>Re-sort</a:t>
                      </a:r>
                      <a:r>
                        <a:rPr lang="en-US" baseline="0" dirty="0" smtClean="0"/>
                        <a:t> and blind writing sort</a:t>
                      </a:r>
                      <a:endParaRPr lang="en-US" dirty="0" smtClean="0"/>
                    </a:p>
                  </a:txBody>
                  <a:tcPr/>
                </a:tc>
                <a:tc>
                  <a:txBody>
                    <a:bodyPr/>
                    <a:lstStyle/>
                    <a:p>
                      <a:endParaRPr lang="en-US" dirty="0"/>
                    </a:p>
                  </a:txBody>
                  <a:tcPr/>
                </a:tc>
              </a:tr>
            </a:tbl>
          </a:graphicData>
        </a:graphic>
      </p:graphicFrame>
      <p:pic>
        <p:nvPicPr>
          <p:cNvPr id="5" name="Picture 4"/>
          <p:cNvPicPr>
            <a:picLocks noChangeAspect="1"/>
          </p:cNvPicPr>
          <p:nvPr/>
        </p:nvPicPr>
        <p:blipFill>
          <a:blip r:embed="rId2"/>
          <a:stretch>
            <a:fillRect/>
          </a:stretch>
        </p:blipFill>
        <p:spPr>
          <a:xfrm>
            <a:off x="9698276" y="495762"/>
            <a:ext cx="1115665" cy="1426588"/>
          </a:xfrm>
          <a:prstGeom prst="rect">
            <a:avLst/>
          </a:prstGeom>
        </p:spPr>
      </p:pic>
      <p:pic>
        <p:nvPicPr>
          <p:cNvPr id="6" name="Picture 5"/>
          <p:cNvPicPr>
            <a:picLocks noChangeAspect="1"/>
          </p:cNvPicPr>
          <p:nvPr/>
        </p:nvPicPr>
        <p:blipFill>
          <a:blip r:embed="rId3"/>
          <a:stretch>
            <a:fillRect/>
          </a:stretch>
        </p:blipFill>
        <p:spPr>
          <a:xfrm>
            <a:off x="10813941" y="6086419"/>
            <a:ext cx="1127858" cy="566977"/>
          </a:xfrm>
          <a:prstGeom prst="rect">
            <a:avLst/>
          </a:prstGeom>
        </p:spPr>
      </p:pic>
      <p:pic>
        <p:nvPicPr>
          <p:cNvPr id="8" name="Picture 7"/>
          <p:cNvPicPr>
            <a:picLocks noChangeAspect="1"/>
          </p:cNvPicPr>
          <p:nvPr/>
        </p:nvPicPr>
        <p:blipFill>
          <a:blip r:embed="rId4"/>
          <a:stretch>
            <a:fillRect/>
          </a:stretch>
        </p:blipFill>
        <p:spPr>
          <a:xfrm>
            <a:off x="0" y="6470500"/>
            <a:ext cx="6913463" cy="365792"/>
          </a:xfrm>
          <a:prstGeom prst="rect">
            <a:avLst/>
          </a:prstGeom>
        </p:spPr>
      </p:pic>
    </p:spTree>
    <p:extLst>
      <p:ext uri="{BB962C8B-B14F-4D97-AF65-F5344CB8AC3E}">
        <p14:creationId xmlns:p14="http://schemas.microsoft.com/office/powerpoint/2010/main" val="4071232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“Offset” Weekly Plan – Sample – P. 78</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0757028"/>
              </p:ext>
            </p:extLst>
          </p:nvPr>
        </p:nvGraphicFramePr>
        <p:xfrm>
          <a:off x="581025" y="2181225"/>
          <a:ext cx="11029950" cy="3114040"/>
        </p:xfrm>
        <a:graphic>
          <a:graphicData uri="http://schemas.openxmlformats.org/drawingml/2006/table">
            <a:tbl>
              <a:tblPr firstRow="1" bandRow="1">
                <a:tableStyleId>{5C22544A-7EE6-4342-B048-85BDC9FD1C3A}</a:tableStyleId>
              </a:tblPr>
              <a:tblGrid>
                <a:gridCol w="1593764"/>
                <a:gridCol w="1977081"/>
                <a:gridCol w="1944130"/>
                <a:gridCol w="1838325"/>
                <a:gridCol w="1838325"/>
                <a:gridCol w="1838325"/>
              </a:tblGrid>
              <a:tr h="370840">
                <a:tc>
                  <a:txBody>
                    <a:bodyPr/>
                    <a:lstStyle/>
                    <a:p>
                      <a:endParaRPr lang="en-US" dirty="0"/>
                    </a:p>
                  </a:txBody>
                  <a:tcPr/>
                </a:tc>
                <a:tc>
                  <a:txBody>
                    <a:bodyPr/>
                    <a:lstStyle/>
                    <a:p>
                      <a:r>
                        <a:rPr lang="en-US" dirty="0" smtClean="0"/>
                        <a:t>Day 1</a:t>
                      </a:r>
                      <a:endParaRPr lang="en-US" dirty="0"/>
                    </a:p>
                  </a:txBody>
                  <a:tcPr/>
                </a:tc>
                <a:tc>
                  <a:txBody>
                    <a:bodyPr/>
                    <a:lstStyle/>
                    <a:p>
                      <a:r>
                        <a:rPr lang="en-US" dirty="0" smtClean="0"/>
                        <a:t>Day 2</a:t>
                      </a:r>
                      <a:endParaRPr lang="en-US" dirty="0"/>
                    </a:p>
                  </a:txBody>
                  <a:tcPr/>
                </a:tc>
                <a:tc>
                  <a:txBody>
                    <a:bodyPr/>
                    <a:lstStyle/>
                    <a:p>
                      <a:r>
                        <a:rPr lang="en-US" dirty="0" smtClean="0"/>
                        <a:t>Day 3</a:t>
                      </a:r>
                      <a:endParaRPr lang="en-US" dirty="0"/>
                    </a:p>
                  </a:txBody>
                  <a:tcPr/>
                </a:tc>
                <a:tc>
                  <a:txBody>
                    <a:bodyPr/>
                    <a:lstStyle/>
                    <a:p>
                      <a:r>
                        <a:rPr lang="en-US" dirty="0" smtClean="0"/>
                        <a:t>Day 4</a:t>
                      </a:r>
                      <a:endParaRPr lang="en-US" dirty="0"/>
                    </a:p>
                  </a:txBody>
                  <a:tcPr/>
                </a:tc>
                <a:tc>
                  <a:txBody>
                    <a:bodyPr/>
                    <a:lstStyle/>
                    <a:p>
                      <a:r>
                        <a:rPr lang="en-US" dirty="0" smtClean="0"/>
                        <a:t>Day 5</a:t>
                      </a:r>
                      <a:endParaRPr lang="en-US" dirty="0"/>
                    </a:p>
                  </a:txBody>
                  <a:tcPr/>
                </a:tc>
              </a:tr>
              <a:tr h="370840">
                <a:tc>
                  <a:txBody>
                    <a:bodyPr/>
                    <a:lstStyle/>
                    <a:p>
                      <a:r>
                        <a:rPr lang="en-US" dirty="0" smtClean="0"/>
                        <a:t>Lowest Group</a:t>
                      </a:r>
                      <a:endParaRPr lang="en-US" dirty="0"/>
                    </a:p>
                  </a:txBody>
                  <a:tcPr/>
                </a:tc>
                <a:tc>
                  <a:txBody>
                    <a:bodyPr/>
                    <a:lstStyle/>
                    <a:p>
                      <a:r>
                        <a:rPr lang="en-US" dirty="0" smtClean="0"/>
                        <a:t>Meet with teacher</a:t>
                      </a:r>
                      <a:endParaRPr lang="en-US" dirty="0"/>
                    </a:p>
                  </a:txBody>
                  <a:tcPr/>
                </a:tc>
                <a:tc>
                  <a:txBody>
                    <a:bodyPr/>
                    <a:lstStyle/>
                    <a:p>
                      <a:r>
                        <a:rPr lang="en-US" dirty="0" smtClean="0"/>
                        <a:t>Re-sort</a:t>
                      </a:r>
                    </a:p>
                    <a:p>
                      <a:r>
                        <a:rPr lang="en-US" dirty="0" smtClean="0"/>
                        <a:t>Record Sort</a:t>
                      </a:r>
                      <a:endParaRPr lang="en-US" dirty="0"/>
                    </a:p>
                  </a:txBody>
                  <a:tcPr/>
                </a:tc>
                <a:tc>
                  <a:txBody>
                    <a:bodyPr/>
                    <a:lstStyle/>
                    <a:p>
                      <a:r>
                        <a:rPr lang="en-US" dirty="0" smtClean="0"/>
                        <a:t>Blind sort</a:t>
                      </a:r>
                    </a:p>
                    <a:p>
                      <a:r>
                        <a:rPr lang="en-US" dirty="0" smtClean="0"/>
                        <a:t>WS</a:t>
                      </a:r>
                      <a:r>
                        <a:rPr lang="en-US" baseline="0" dirty="0" smtClean="0"/>
                        <a:t> notebook</a:t>
                      </a:r>
                      <a:endParaRPr lang="en-US" dirty="0"/>
                    </a:p>
                  </a:txBody>
                  <a:tcPr/>
                </a:tc>
                <a:tc>
                  <a:txBody>
                    <a:bodyPr/>
                    <a:lstStyle/>
                    <a:p>
                      <a:r>
                        <a:rPr lang="en-US" dirty="0" smtClean="0"/>
                        <a:t>Re-sort</a:t>
                      </a:r>
                    </a:p>
                    <a:p>
                      <a:r>
                        <a:rPr lang="en-US" dirty="0" smtClean="0"/>
                        <a:t>Word hunt</a:t>
                      </a:r>
                      <a:endParaRPr lang="en-US" dirty="0"/>
                    </a:p>
                  </a:txBody>
                  <a:tcPr/>
                </a:tc>
                <a:tc>
                  <a:txBody>
                    <a:bodyPr/>
                    <a:lstStyle/>
                    <a:p>
                      <a:r>
                        <a:rPr lang="en-US" dirty="0" smtClean="0"/>
                        <a:t>Testing and Games</a:t>
                      </a:r>
                      <a:endParaRPr lang="en-US" dirty="0"/>
                    </a:p>
                  </a:txBody>
                  <a:tcPr/>
                </a:tc>
              </a:tr>
              <a:tr h="370840">
                <a:tc>
                  <a:txBody>
                    <a:bodyPr/>
                    <a:lstStyle/>
                    <a:p>
                      <a:r>
                        <a:rPr lang="en-US" dirty="0" smtClean="0"/>
                        <a:t>Middle Group</a:t>
                      </a:r>
                      <a:endParaRPr lang="en-US" dirty="0"/>
                    </a:p>
                  </a:txBody>
                  <a:tcPr/>
                </a:tc>
                <a:tc>
                  <a:txBody>
                    <a:bodyPr/>
                    <a:lstStyle/>
                    <a:p>
                      <a:r>
                        <a:rPr lang="en-US" dirty="0" smtClean="0"/>
                        <a:t>Sort Independently</a:t>
                      </a:r>
                      <a:endParaRPr lang="en-US" dirty="0"/>
                    </a:p>
                  </a:txBody>
                  <a:tcPr/>
                </a:tc>
                <a:tc>
                  <a:txBody>
                    <a:bodyPr/>
                    <a:lstStyle/>
                    <a:p>
                      <a:r>
                        <a:rPr lang="en-US" dirty="0" smtClean="0"/>
                        <a:t>Meet with teacher</a:t>
                      </a:r>
                    </a:p>
                    <a:p>
                      <a:r>
                        <a:rPr lang="en-US" dirty="0" smtClean="0"/>
                        <a:t>Record</a:t>
                      </a:r>
                      <a:r>
                        <a:rPr lang="en-US" baseline="0" dirty="0" smtClean="0"/>
                        <a:t> sort</a:t>
                      </a:r>
                      <a:endParaRPr lang="en-US" dirty="0"/>
                    </a:p>
                  </a:txBody>
                  <a:tcPr/>
                </a:tc>
                <a:tc>
                  <a:txBody>
                    <a:bodyPr/>
                    <a:lstStyle/>
                    <a:p>
                      <a:r>
                        <a:rPr lang="en-US" dirty="0" smtClean="0"/>
                        <a:t>Blind sort</a:t>
                      </a:r>
                    </a:p>
                    <a:p>
                      <a:r>
                        <a:rPr lang="en-US" dirty="0" smtClean="0"/>
                        <a:t>WS notebook</a:t>
                      </a:r>
                      <a:endParaRPr lang="en-US" dirty="0"/>
                    </a:p>
                  </a:txBody>
                  <a:tcPr/>
                </a:tc>
                <a:tc>
                  <a:txBody>
                    <a:bodyPr/>
                    <a:lstStyle/>
                    <a:p>
                      <a:r>
                        <a:rPr lang="en-US" dirty="0" smtClean="0"/>
                        <a:t>Re-sort</a:t>
                      </a:r>
                    </a:p>
                    <a:p>
                      <a:r>
                        <a:rPr lang="en-US" dirty="0" smtClean="0"/>
                        <a:t>Word hunt</a:t>
                      </a:r>
                    </a:p>
                    <a:p>
                      <a:endParaRPr lang="en-US" dirty="0"/>
                    </a:p>
                  </a:txBody>
                  <a:tcPr/>
                </a:tc>
                <a:tc>
                  <a:txBody>
                    <a:bodyPr/>
                    <a:lstStyle/>
                    <a:p>
                      <a:r>
                        <a:rPr lang="en-US" dirty="0" smtClean="0"/>
                        <a:t>Testing and</a:t>
                      </a:r>
                      <a:r>
                        <a:rPr lang="en-US" baseline="0" dirty="0" smtClean="0"/>
                        <a:t> games</a:t>
                      </a:r>
                      <a:endParaRPr lang="en-US" dirty="0"/>
                    </a:p>
                  </a:txBody>
                  <a:tcPr/>
                </a:tc>
              </a:tr>
              <a:tr h="370840">
                <a:tc>
                  <a:txBody>
                    <a:bodyPr/>
                    <a:lstStyle/>
                    <a:p>
                      <a:r>
                        <a:rPr lang="en-US" dirty="0" smtClean="0"/>
                        <a:t>Highest Group</a:t>
                      </a:r>
                      <a:endParaRPr lang="en-US" dirty="0"/>
                    </a:p>
                  </a:txBody>
                  <a:tcPr/>
                </a:tc>
                <a:tc>
                  <a:txBody>
                    <a:bodyPr/>
                    <a:lstStyle/>
                    <a:p>
                      <a:endParaRPr lang="en-US" dirty="0"/>
                    </a:p>
                  </a:txBody>
                  <a:tcPr/>
                </a:tc>
                <a:tc>
                  <a:txBody>
                    <a:bodyPr/>
                    <a:lstStyle/>
                    <a:p>
                      <a:r>
                        <a:rPr lang="en-US" dirty="0" smtClean="0"/>
                        <a:t>Sort</a:t>
                      </a:r>
                      <a:r>
                        <a:rPr lang="en-US" baseline="0" dirty="0" smtClean="0"/>
                        <a:t> independently</a:t>
                      </a:r>
                      <a:endParaRPr lang="en-US" dirty="0"/>
                    </a:p>
                  </a:txBody>
                  <a:tcPr/>
                </a:tc>
                <a:tc>
                  <a:txBody>
                    <a:bodyPr/>
                    <a:lstStyle/>
                    <a:p>
                      <a:r>
                        <a:rPr lang="en-US" dirty="0" smtClean="0"/>
                        <a:t>Meet with teacher</a:t>
                      </a:r>
                    </a:p>
                    <a:p>
                      <a:r>
                        <a:rPr lang="en-US" dirty="0" smtClean="0"/>
                        <a:t>Record sort</a:t>
                      </a:r>
                      <a:endParaRPr lang="en-US" dirty="0"/>
                    </a:p>
                  </a:txBody>
                  <a:tcPr/>
                </a:tc>
                <a:tc>
                  <a:txBody>
                    <a:bodyPr/>
                    <a:lstStyle/>
                    <a:p>
                      <a:r>
                        <a:rPr lang="en-US" dirty="0" smtClean="0"/>
                        <a:t>Re-sort</a:t>
                      </a:r>
                    </a:p>
                    <a:p>
                      <a:r>
                        <a:rPr lang="en-US" dirty="0" smtClean="0"/>
                        <a:t>Word hunt</a:t>
                      </a:r>
                      <a:endParaRPr lang="en-US" dirty="0"/>
                    </a:p>
                  </a:txBody>
                  <a:tcPr/>
                </a:tc>
                <a:tc>
                  <a:txBody>
                    <a:bodyPr/>
                    <a:lstStyle/>
                    <a:p>
                      <a:r>
                        <a:rPr lang="en-US" dirty="0" smtClean="0"/>
                        <a:t>Testing</a:t>
                      </a:r>
                      <a:r>
                        <a:rPr lang="en-US" baseline="0" dirty="0" smtClean="0"/>
                        <a:t> and games or blind sort and test on next day</a:t>
                      </a:r>
                      <a:endParaRPr lang="en-US" dirty="0"/>
                    </a:p>
                  </a:txBody>
                  <a:tcPr/>
                </a:tc>
              </a:tr>
            </a:tbl>
          </a:graphicData>
        </a:graphic>
      </p:graphicFrame>
      <p:sp>
        <p:nvSpPr>
          <p:cNvPr id="5" name="TextBox 4"/>
          <p:cNvSpPr txBox="1"/>
          <p:nvPr/>
        </p:nvSpPr>
        <p:spPr>
          <a:xfrm>
            <a:off x="656526" y="5665214"/>
            <a:ext cx="10509290" cy="923330"/>
          </a:xfrm>
          <a:prstGeom prst="rect">
            <a:avLst/>
          </a:prstGeom>
          <a:noFill/>
        </p:spPr>
        <p:txBody>
          <a:bodyPr wrap="square" rtlCol="0">
            <a:spAutoFit/>
          </a:bodyPr>
          <a:lstStyle/>
          <a:p>
            <a:r>
              <a:rPr lang="en-US" dirty="0" smtClean="0"/>
              <a:t>If you do not want to take a large block of time on Monday to do all the introductory small-group sorts, spread them across the week by meeting with one group a day on Monday, Tuesday, and Wednesday, with each group’s independent work operating on an “offset” schedule.</a:t>
            </a:r>
            <a:endParaRPr lang="en-US" dirty="0"/>
          </a:p>
        </p:txBody>
      </p:sp>
      <p:pic>
        <p:nvPicPr>
          <p:cNvPr id="3" name="Picture 2"/>
          <p:cNvPicPr>
            <a:picLocks noChangeAspect="1"/>
          </p:cNvPicPr>
          <p:nvPr/>
        </p:nvPicPr>
        <p:blipFill>
          <a:blip r:embed="rId2"/>
          <a:stretch>
            <a:fillRect/>
          </a:stretch>
        </p:blipFill>
        <p:spPr>
          <a:xfrm>
            <a:off x="10050151" y="569663"/>
            <a:ext cx="1115665" cy="1426588"/>
          </a:xfrm>
          <a:prstGeom prst="rect">
            <a:avLst/>
          </a:prstGeom>
        </p:spPr>
      </p:pic>
      <p:pic>
        <p:nvPicPr>
          <p:cNvPr id="7" name="Picture 6"/>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3916753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Word Study into Reading, Writing, and the Language Arts Curriculum – P. 82-83</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Generalize to new words</a:t>
            </a:r>
          </a:p>
          <a:p>
            <a:pPr marL="0" indent="0">
              <a:buNone/>
            </a:pPr>
            <a:endParaRPr lang="en-US" dirty="0" smtClean="0"/>
          </a:p>
          <a:p>
            <a:r>
              <a:rPr lang="en-US" dirty="0" smtClean="0"/>
              <a:t>Dictated or silly sentences</a:t>
            </a:r>
          </a:p>
          <a:p>
            <a:pPr marL="0" indent="0">
              <a:buNone/>
            </a:pPr>
            <a:endParaRPr lang="en-US" dirty="0" smtClean="0"/>
          </a:p>
          <a:p>
            <a:r>
              <a:rPr lang="en-US" dirty="0" smtClean="0"/>
              <a:t>Relations among related relatives</a:t>
            </a:r>
          </a:p>
          <a:p>
            <a:pPr marL="0" indent="0">
              <a:buNone/>
            </a:pPr>
            <a:endParaRPr lang="en-US" dirty="0" smtClean="0"/>
          </a:p>
          <a:p>
            <a:r>
              <a:rPr lang="en-US" dirty="0" smtClean="0"/>
              <a:t>Cover and connect</a:t>
            </a:r>
          </a:p>
          <a:p>
            <a:pPr marL="0" indent="0">
              <a:buNone/>
            </a:pPr>
            <a:endParaRPr lang="en-US" dirty="0" smtClean="0"/>
          </a:p>
          <a:p>
            <a:r>
              <a:rPr lang="en-US" dirty="0" smtClean="0"/>
              <a:t>Word walls</a:t>
            </a:r>
          </a:p>
          <a:p>
            <a:pPr marL="0" indent="0">
              <a:buNone/>
            </a:pPr>
            <a:endParaRPr lang="en-US" dirty="0" smtClean="0"/>
          </a:p>
          <a:p>
            <a:r>
              <a:rPr lang="en-US" dirty="0" smtClean="0"/>
              <a:t>Word displays</a:t>
            </a:r>
            <a:endParaRPr lang="en-US" dirty="0"/>
          </a:p>
        </p:txBody>
      </p:sp>
      <p:pic>
        <p:nvPicPr>
          <p:cNvPr id="4" name="Picture 3"/>
          <p:cNvPicPr>
            <a:picLocks noChangeAspect="1"/>
          </p:cNvPicPr>
          <p:nvPr/>
        </p:nvPicPr>
        <p:blipFill>
          <a:blip r:embed="rId2"/>
          <a:stretch>
            <a:fillRect/>
          </a:stretch>
        </p:blipFill>
        <p:spPr>
          <a:xfrm>
            <a:off x="9607659" y="1467202"/>
            <a:ext cx="1115665" cy="1426588"/>
          </a:xfrm>
          <a:prstGeom prst="rect">
            <a:avLst/>
          </a:prstGeom>
        </p:spPr>
      </p:pic>
      <p:pic>
        <p:nvPicPr>
          <p:cNvPr id="6" name="Picture 5"/>
          <p:cNvPicPr>
            <a:picLocks noChangeAspect="1"/>
          </p:cNvPicPr>
          <p:nvPr/>
        </p:nvPicPr>
        <p:blipFill>
          <a:blip r:embed="rId3"/>
          <a:stretch>
            <a:fillRect/>
          </a:stretch>
        </p:blipFill>
        <p:spPr>
          <a:xfrm>
            <a:off x="85538" y="6492208"/>
            <a:ext cx="6913463" cy="365792"/>
          </a:xfrm>
          <a:prstGeom prst="rect">
            <a:avLst/>
          </a:prstGeom>
        </p:spPr>
      </p:pic>
    </p:spTree>
    <p:extLst>
      <p:ext uri="{BB962C8B-B14F-4D97-AF65-F5344CB8AC3E}">
        <p14:creationId xmlns:p14="http://schemas.microsoft.com/office/powerpoint/2010/main" val="34206116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 Set Goals and Monitor Student Growth Over Time – P. 41-47</a:t>
            </a:r>
            <a:endParaRPr lang="en-US" dirty="0"/>
          </a:p>
        </p:txBody>
      </p:sp>
      <p:sp>
        <p:nvSpPr>
          <p:cNvPr id="3" name="Content Placeholder 2"/>
          <p:cNvSpPr>
            <a:spLocks noGrp="1"/>
          </p:cNvSpPr>
          <p:nvPr>
            <p:ph idx="1"/>
          </p:nvPr>
        </p:nvSpPr>
        <p:spPr>
          <a:xfrm>
            <a:off x="581193" y="2316140"/>
            <a:ext cx="11029615" cy="3678303"/>
          </a:xfrm>
        </p:spPr>
        <p:txBody>
          <a:bodyPr>
            <a:normAutofit lnSpcReduction="10000"/>
          </a:bodyPr>
          <a:lstStyle/>
          <a:p>
            <a:r>
              <a:rPr lang="en-US" dirty="0" smtClean="0"/>
              <a:t>Fridays/Day 5 – Assessment at this level is primarily informal as the teacher watches for automaticity and accuracy during sorting and how well students label pictures or use initial sounds in writing </a:t>
            </a:r>
          </a:p>
          <a:p>
            <a:pPr marL="0" indent="0">
              <a:buNone/>
            </a:pPr>
            <a:endParaRPr lang="en-US" dirty="0" smtClean="0"/>
          </a:p>
          <a:p>
            <a:r>
              <a:rPr lang="en-US" dirty="0" smtClean="0"/>
              <a:t>Word Study Notebooks – Composition books with expectations on inside cover – overall grade</a:t>
            </a:r>
          </a:p>
          <a:p>
            <a:pPr marL="0" indent="0">
              <a:buNone/>
            </a:pPr>
            <a:endParaRPr lang="en-US" dirty="0" smtClean="0"/>
          </a:p>
          <a:p>
            <a:r>
              <a:rPr lang="en-US" dirty="0" smtClean="0"/>
              <a:t>Periodically give a review test of unit test – without asking students to study – to check for retention</a:t>
            </a:r>
          </a:p>
          <a:p>
            <a:pPr marL="0" indent="0">
              <a:buNone/>
            </a:pPr>
            <a:endParaRPr lang="en-US" dirty="0" smtClean="0"/>
          </a:p>
          <a:p>
            <a:r>
              <a:rPr lang="en-US" dirty="0" smtClean="0"/>
              <a:t>Spelling Inventories – Students may be given the same spelling inventory up to three times during the year to assess progress and to determine whether changes need to be made in groups or instructional focus – using the same inventory shows progress over time</a:t>
            </a:r>
          </a:p>
          <a:p>
            <a:endParaRPr lang="en-US" dirty="0"/>
          </a:p>
        </p:txBody>
      </p:sp>
      <p:pic>
        <p:nvPicPr>
          <p:cNvPr id="4" name="Picture 3"/>
          <p:cNvPicPr>
            <a:picLocks noChangeAspect="1"/>
          </p:cNvPicPr>
          <p:nvPr/>
        </p:nvPicPr>
        <p:blipFill>
          <a:blip r:embed="rId2"/>
          <a:stretch>
            <a:fillRect/>
          </a:stretch>
        </p:blipFill>
        <p:spPr>
          <a:xfrm>
            <a:off x="10787812" y="5946376"/>
            <a:ext cx="1127858" cy="566977"/>
          </a:xfrm>
          <a:prstGeom prst="rect">
            <a:avLst/>
          </a:prstGeom>
        </p:spPr>
      </p:pic>
      <p:pic>
        <p:nvPicPr>
          <p:cNvPr id="5" name="Picture 4"/>
          <p:cNvPicPr>
            <a:picLocks noChangeAspect="1"/>
          </p:cNvPicPr>
          <p:nvPr/>
        </p:nvPicPr>
        <p:blipFill>
          <a:blip r:embed="rId3"/>
          <a:stretch>
            <a:fillRect/>
          </a:stretch>
        </p:blipFill>
        <p:spPr>
          <a:xfrm>
            <a:off x="10414967" y="1209056"/>
            <a:ext cx="1115665" cy="1426588"/>
          </a:xfrm>
          <a:prstGeom prst="rect">
            <a:avLst/>
          </a:prstGeom>
        </p:spPr>
      </p:pic>
      <p:pic>
        <p:nvPicPr>
          <p:cNvPr id="7" name="Picture 6"/>
          <p:cNvPicPr>
            <a:picLocks noChangeAspect="1"/>
          </p:cNvPicPr>
          <p:nvPr/>
        </p:nvPicPr>
        <p:blipFill>
          <a:blip r:embed="rId4"/>
          <a:stretch>
            <a:fillRect/>
          </a:stretch>
        </p:blipFill>
        <p:spPr>
          <a:xfrm>
            <a:off x="0" y="6513353"/>
            <a:ext cx="6913463" cy="365792"/>
          </a:xfrm>
          <a:prstGeom prst="rect">
            <a:avLst/>
          </a:prstGeom>
        </p:spPr>
      </p:pic>
    </p:spTree>
    <p:extLst>
      <p:ext uri="{BB962C8B-B14F-4D97-AF65-F5344CB8AC3E}">
        <p14:creationId xmlns:p14="http://schemas.microsoft.com/office/powerpoint/2010/main" val="2711552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 Set Goals and Monitor Student Growth Over </a:t>
            </a:r>
            <a:r>
              <a:rPr lang="en-US" dirty="0" smtClean="0"/>
              <a:t>Time – P. 41-47</a:t>
            </a:r>
            <a:endParaRPr lang="en-US" dirty="0"/>
          </a:p>
        </p:txBody>
      </p:sp>
      <p:sp>
        <p:nvSpPr>
          <p:cNvPr id="3" name="Content Placeholder 2"/>
          <p:cNvSpPr>
            <a:spLocks noGrp="1"/>
          </p:cNvSpPr>
          <p:nvPr>
            <p:ph idx="1"/>
          </p:nvPr>
        </p:nvSpPr>
        <p:spPr>
          <a:xfrm>
            <a:off x="581193" y="2419393"/>
            <a:ext cx="11231866" cy="4072815"/>
          </a:xfrm>
        </p:spPr>
        <p:txBody>
          <a:bodyPr>
            <a:normAutofit lnSpcReduction="10000"/>
          </a:bodyPr>
          <a:lstStyle/>
          <a:p>
            <a:r>
              <a:rPr lang="en-US" dirty="0"/>
              <a:t>Spell Checks – Mini-inventories that can be used over shorter periods of time to monitor students’ generalizations of specific features.  Spell Checks serve several </a:t>
            </a:r>
            <a:r>
              <a:rPr lang="en-US" dirty="0" smtClean="0"/>
              <a:t>purposes:</a:t>
            </a:r>
          </a:p>
          <a:p>
            <a:pPr marL="666900" lvl="1" indent="-342900">
              <a:buAutoNum type="arabicPeriod"/>
            </a:pPr>
            <a:r>
              <a:rPr lang="en-US" dirty="0"/>
              <a:t>t</a:t>
            </a:r>
            <a:r>
              <a:rPr lang="en-US" dirty="0" smtClean="0"/>
              <a:t>o fine-tune placement</a:t>
            </a:r>
          </a:p>
          <a:p>
            <a:pPr marL="666900" lvl="1" indent="-342900">
              <a:buAutoNum type="arabicPeriod"/>
            </a:pPr>
            <a:r>
              <a:rPr lang="en-US" dirty="0"/>
              <a:t>a</a:t>
            </a:r>
            <a:r>
              <a:rPr lang="en-US" dirty="0" smtClean="0"/>
              <a:t>s a pretest for a feature or until of student before instruction to determine what students already know</a:t>
            </a:r>
          </a:p>
          <a:p>
            <a:pPr marL="666900" lvl="1" indent="-342900">
              <a:buAutoNum type="arabicPeriod"/>
            </a:pPr>
            <a:r>
              <a:rPr lang="en-US" dirty="0"/>
              <a:t>a</a:t>
            </a:r>
            <a:r>
              <a:rPr lang="en-US" dirty="0" smtClean="0"/>
              <a:t>s a posttest after instruction to determine what students have learned, and</a:t>
            </a:r>
          </a:p>
          <a:p>
            <a:pPr marL="666900" lvl="1" indent="-342900">
              <a:buAutoNum type="arabicPeriod"/>
            </a:pPr>
            <a:r>
              <a:rPr lang="en-US" dirty="0"/>
              <a:t>a</a:t>
            </a:r>
            <a:r>
              <a:rPr lang="en-US" dirty="0" smtClean="0"/>
              <a:t>s a delayed posttest administered several weeks after instruction to determine what students have retained over time</a:t>
            </a:r>
          </a:p>
          <a:p>
            <a:pPr marL="324000" lvl="1" indent="0">
              <a:buNone/>
            </a:pPr>
            <a:endParaRPr lang="en-US" dirty="0" smtClean="0"/>
          </a:p>
          <a:p>
            <a:r>
              <a:rPr lang="en-US" dirty="0" smtClean="0"/>
              <a:t>Like inventories, spell checks are organized by sequential groups of phonics features and spelling patterns, but each spell check includes more features and more words for each feature within a stage</a:t>
            </a:r>
          </a:p>
          <a:p>
            <a:pPr marL="0" indent="0">
              <a:buNone/>
            </a:pPr>
            <a:endParaRPr lang="en-US" dirty="0" smtClean="0"/>
          </a:p>
          <a:p>
            <a:r>
              <a:rPr lang="en-US" dirty="0" smtClean="0"/>
              <a:t>Spell checks can be used to monitor progress and refine the focus and pacing of instruction for individuals or small groups</a:t>
            </a:r>
            <a:endParaRPr lang="en-US" dirty="0"/>
          </a:p>
          <a:p>
            <a:endParaRPr lang="en-US" dirty="0"/>
          </a:p>
        </p:txBody>
      </p:sp>
      <p:pic>
        <p:nvPicPr>
          <p:cNvPr id="4" name="Picture 3"/>
          <p:cNvPicPr>
            <a:picLocks noChangeAspect="1"/>
          </p:cNvPicPr>
          <p:nvPr/>
        </p:nvPicPr>
        <p:blipFill>
          <a:blip r:embed="rId2"/>
          <a:stretch>
            <a:fillRect/>
          </a:stretch>
        </p:blipFill>
        <p:spPr>
          <a:xfrm>
            <a:off x="10931748" y="868349"/>
            <a:ext cx="1115665" cy="1426588"/>
          </a:xfrm>
          <a:prstGeom prst="rect">
            <a:avLst/>
          </a:prstGeom>
        </p:spPr>
      </p:pic>
      <p:pic>
        <p:nvPicPr>
          <p:cNvPr id="6" name="Picture 5"/>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23252335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 Set Goals and Monitor Student Growth Over </a:t>
            </a:r>
            <a:r>
              <a:rPr lang="en-US" dirty="0" smtClean="0"/>
              <a:t>Time – P. 41-47</a:t>
            </a:r>
            <a:endParaRPr lang="en-US" dirty="0"/>
          </a:p>
        </p:txBody>
      </p:sp>
      <p:sp>
        <p:nvSpPr>
          <p:cNvPr id="3" name="Content Placeholder 2"/>
          <p:cNvSpPr>
            <a:spLocks noGrp="1"/>
          </p:cNvSpPr>
          <p:nvPr>
            <p:ph idx="1"/>
          </p:nvPr>
        </p:nvSpPr>
        <p:spPr>
          <a:xfrm>
            <a:off x="377094" y="2296617"/>
            <a:ext cx="11437812" cy="4195591"/>
          </a:xfrm>
        </p:spPr>
        <p:txBody>
          <a:bodyPr/>
          <a:lstStyle/>
          <a:p>
            <a:r>
              <a:rPr lang="en-US" dirty="0" smtClean="0"/>
              <a:t>Traditional Spelling Tests – but student specific – if you have two or three groups, simply call one word in turn for each group</a:t>
            </a:r>
          </a:p>
          <a:p>
            <a:pPr lvl="1"/>
            <a:r>
              <a:rPr lang="en-US" dirty="0" smtClean="0"/>
              <a:t>Students will recognize the words they have studied over the week and rarely lose track</a:t>
            </a:r>
          </a:p>
          <a:p>
            <a:pPr lvl="1"/>
            <a:r>
              <a:rPr lang="en-US" dirty="0" smtClean="0"/>
              <a:t>It is not necessary to call out every word studied during the week; 10 is typically enough</a:t>
            </a:r>
          </a:p>
          <a:p>
            <a:pPr lvl="1"/>
            <a:r>
              <a:rPr lang="en-US" dirty="0" smtClean="0"/>
              <a:t>You can call out bonus or transfer words that were not among the original list to see whether students can generalize the orthographic principles to new words – generalization is emphasized, as opposed to rote memorization</a:t>
            </a:r>
          </a:p>
          <a:p>
            <a:pPr lvl="1"/>
            <a:r>
              <a:rPr lang="en-US" dirty="0" smtClean="0"/>
              <a:t>It is particularly effective to conduct the spelling test as a writing sort, having students write each word as it is called out into the category where it belongs – award one point for correct category placement and one point for correct spelling</a:t>
            </a:r>
          </a:p>
          <a:p>
            <a:pPr marL="324000" lvl="1" indent="0">
              <a:buNone/>
            </a:pPr>
            <a:endParaRPr lang="en-US" dirty="0" smtClean="0"/>
          </a:p>
          <a:p>
            <a:r>
              <a:rPr lang="en-US" dirty="0" smtClean="0"/>
              <a:t>Dictation/Dictated Sentences – analyze patterns/spelling</a:t>
            </a:r>
          </a:p>
          <a:p>
            <a:pPr lvl="1"/>
            <a:endParaRPr lang="en-US" dirty="0"/>
          </a:p>
        </p:txBody>
      </p:sp>
      <p:pic>
        <p:nvPicPr>
          <p:cNvPr id="4" name="Picture 3"/>
          <p:cNvPicPr>
            <a:picLocks noChangeAspect="1"/>
          </p:cNvPicPr>
          <p:nvPr/>
        </p:nvPicPr>
        <p:blipFill>
          <a:blip r:embed="rId2"/>
          <a:stretch>
            <a:fillRect/>
          </a:stretch>
        </p:blipFill>
        <p:spPr>
          <a:xfrm>
            <a:off x="10824657" y="1175205"/>
            <a:ext cx="1115665" cy="1426588"/>
          </a:xfrm>
          <a:prstGeom prst="rect">
            <a:avLst/>
          </a:prstGeom>
        </p:spPr>
      </p:pic>
      <p:pic>
        <p:nvPicPr>
          <p:cNvPr id="6" name="Picture 5"/>
          <p:cNvPicPr>
            <a:picLocks noChangeAspect="1"/>
          </p:cNvPicPr>
          <p:nvPr/>
        </p:nvPicPr>
        <p:blipFill>
          <a:blip r:embed="rId3"/>
          <a:stretch>
            <a:fillRect/>
          </a:stretch>
        </p:blipFill>
        <p:spPr>
          <a:xfrm>
            <a:off x="0" y="6492208"/>
            <a:ext cx="6913463" cy="365792"/>
          </a:xfrm>
          <a:prstGeom prst="rect">
            <a:avLst/>
          </a:prstGeom>
        </p:spPr>
      </p:pic>
    </p:spTree>
    <p:extLst>
      <p:ext uri="{BB962C8B-B14F-4D97-AF65-F5344CB8AC3E}">
        <p14:creationId xmlns:p14="http://schemas.microsoft.com/office/powerpoint/2010/main" val="1310990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and Planning Time</a:t>
            </a:r>
            <a:endParaRPr lang="en-US" dirty="0"/>
          </a:p>
        </p:txBody>
      </p:sp>
      <p:sp>
        <p:nvSpPr>
          <p:cNvPr id="3" name="Content Placeholder 2"/>
          <p:cNvSpPr>
            <a:spLocks noGrp="1"/>
          </p:cNvSpPr>
          <p:nvPr>
            <p:ph idx="1"/>
          </p:nvPr>
        </p:nvSpPr>
        <p:spPr>
          <a:xfrm>
            <a:off x="581192" y="1935891"/>
            <a:ext cx="11029615" cy="2248931"/>
          </a:xfrm>
        </p:spPr>
        <p:txBody>
          <a:bodyPr/>
          <a:lstStyle/>
          <a:p>
            <a:r>
              <a:rPr lang="en-US" dirty="0" smtClean="0"/>
              <a:t>Please take some time to explore resources – books and online materials</a:t>
            </a:r>
          </a:p>
          <a:p>
            <a:r>
              <a:rPr lang="en-US" u="sng" dirty="0">
                <a:hlinkClick r:id="rId2"/>
              </a:rPr>
              <a:t>http://pdtoolkit.pearsoncmg.com</a:t>
            </a:r>
            <a:endParaRPr lang="en-US" dirty="0" smtClean="0"/>
          </a:p>
          <a:p>
            <a:r>
              <a:rPr lang="en-US" dirty="0" smtClean="0"/>
              <a:t>Begin to plan/discuss word study in your classroom</a:t>
            </a:r>
          </a:p>
          <a:p>
            <a:pPr marL="0" indent="0">
              <a:buNone/>
            </a:pPr>
            <a:endParaRPr lang="en-US" dirty="0"/>
          </a:p>
        </p:txBody>
      </p:sp>
      <p:pic>
        <p:nvPicPr>
          <p:cNvPr id="4" name="Picture 3"/>
          <p:cNvPicPr>
            <a:picLocks noChangeAspect="1"/>
          </p:cNvPicPr>
          <p:nvPr/>
        </p:nvPicPr>
        <p:blipFill>
          <a:blip r:embed="rId3"/>
          <a:stretch>
            <a:fillRect/>
          </a:stretch>
        </p:blipFill>
        <p:spPr>
          <a:xfrm>
            <a:off x="1215337" y="3715265"/>
            <a:ext cx="1709393" cy="2187146"/>
          </a:xfrm>
          <a:prstGeom prst="rect">
            <a:avLst/>
          </a:prstGeom>
        </p:spPr>
      </p:pic>
      <p:pic>
        <p:nvPicPr>
          <p:cNvPr id="8" name="Picture 7"/>
          <p:cNvPicPr>
            <a:picLocks noChangeAspect="1"/>
          </p:cNvPicPr>
          <p:nvPr/>
        </p:nvPicPr>
        <p:blipFill>
          <a:blip r:embed="rId4"/>
          <a:stretch>
            <a:fillRect/>
          </a:stretch>
        </p:blipFill>
        <p:spPr>
          <a:xfrm>
            <a:off x="8150842" y="3749837"/>
            <a:ext cx="1678711" cy="2187146"/>
          </a:xfrm>
          <a:prstGeom prst="rect">
            <a:avLst/>
          </a:prstGeom>
        </p:spPr>
      </p:pic>
      <p:pic>
        <p:nvPicPr>
          <p:cNvPr id="9" name="Picture 8"/>
          <p:cNvPicPr>
            <a:picLocks noChangeAspect="1"/>
          </p:cNvPicPr>
          <p:nvPr/>
        </p:nvPicPr>
        <p:blipFill>
          <a:blip r:embed="rId5"/>
          <a:stretch>
            <a:fillRect/>
          </a:stretch>
        </p:blipFill>
        <p:spPr>
          <a:xfrm>
            <a:off x="4603150" y="3715265"/>
            <a:ext cx="1976511" cy="2256291"/>
          </a:xfrm>
          <a:prstGeom prst="rect">
            <a:avLst/>
          </a:prstGeom>
        </p:spPr>
      </p:pic>
      <p:pic>
        <p:nvPicPr>
          <p:cNvPr id="6" name="Picture 5"/>
          <p:cNvPicPr>
            <a:picLocks noChangeAspect="1"/>
          </p:cNvPicPr>
          <p:nvPr/>
        </p:nvPicPr>
        <p:blipFill>
          <a:blip r:embed="rId6"/>
          <a:stretch>
            <a:fillRect/>
          </a:stretch>
        </p:blipFill>
        <p:spPr>
          <a:xfrm>
            <a:off x="0" y="6492208"/>
            <a:ext cx="6913463" cy="365792"/>
          </a:xfrm>
          <a:prstGeom prst="rect">
            <a:avLst/>
          </a:prstGeom>
        </p:spPr>
      </p:pic>
      <p:pic>
        <p:nvPicPr>
          <p:cNvPr id="1026" name="Picture 2" descr="PDToolk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6598" y="2524381"/>
            <a:ext cx="203835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08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2204046" y="1911178"/>
            <a:ext cx="7549554" cy="2662518"/>
          </a:xfrm>
        </p:spPr>
        <p:txBody>
          <a:bodyPr/>
          <a:lstStyle/>
          <a:p>
            <a:r>
              <a:rPr lang="en-US" dirty="0" smtClean="0"/>
              <a:t>Thank you as always for a great day of learning and collaboration and thank you once again for all you do for your students!</a:t>
            </a:r>
            <a:endParaRPr lang="en-US" dirty="0"/>
          </a:p>
        </p:txBody>
      </p:sp>
      <p:pic>
        <p:nvPicPr>
          <p:cNvPr id="5" name="Picture 4"/>
          <p:cNvPicPr>
            <a:picLocks noChangeAspect="1"/>
          </p:cNvPicPr>
          <p:nvPr/>
        </p:nvPicPr>
        <p:blipFill>
          <a:blip r:embed="rId2"/>
          <a:stretch>
            <a:fillRect/>
          </a:stretch>
        </p:blipFill>
        <p:spPr>
          <a:xfrm>
            <a:off x="4704191" y="4004602"/>
            <a:ext cx="2371725" cy="1924050"/>
          </a:xfrm>
          <a:prstGeom prst="rect">
            <a:avLst/>
          </a:prstGeom>
        </p:spPr>
      </p:pic>
      <p:pic>
        <p:nvPicPr>
          <p:cNvPr id="6" name="Picture 5"/>
          <p:cNvPicPr>
            <a:picLocks noChangeAspect="1"/>
          </p:cNvPicPr>
          <p:nvPr/>
        </p:nvPicPr>
        <p:blipFill>
          <a:blip r:embed="rId3"/>
          <a:stretch>
            <a:fillRect/>
          </a:stretch>
        </p:blipFill>
        <p:spPr>
          <a:xfrm>
            <a:off x="0" y="6484224"/>
            <a:ext cx="6913463" cy="365792"/>
          </a:xfrm>
          <a:prstGeom prst="rect">
            <a:avLst/>
          </a:prstGeom>
        </p:spPr>
      </p:pic>
    </p:spTree>
    <p:extLst>
      <p:ext uri="{BB962C8B-B14F-4D97-AF65-F5344CB8AC3E}">
        <p14:creationId xmlns:p14="http://schemas.microsoft.com/office/powerpoint/2010/main" val="232632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Anchoring our Learning</a:t>
            </a:r>
            <a:endParaRPr lang="en-US" dirty="0"/>
          </a:p>
        </p:txBody>
      </p:sp>
      <p:sp>
        <p:nvSpPr>
          <p:cNvPr id="3" name="Content Placeholder 2"/>
          <p:cNvSpPr>
            <a:spLocks noGrp="1"/>
          </p:cNvSpPr>
          <p:nvPr>
            <p:ph idx="1"/>
          </p:nvPr>
        </p:nvSpPr>
        <p:spPr/>
        <p:txBody>
          <a:bodyPr/>
          <a:lstStyle/>
          <a:p>
            <a:r>
              <a:rPr lang="en-US" dirty="0" smtClean="0"/>
              <a:t>Please read the article – </a:t>
            </a:r>
            <a:r>
              <a:rPr lang="en-US" i="1" dirty="0" smtClean="0"/>
              <a:t>Traditional Spelling Lists: Old Habits are Hard to Break</a:t>
            </a:r>
          </a:p>
          <a:p>
            <a:pPr marL="324000" lvl="1" indent="0">
              <a:buNone/>
            </a:pPr>
            <a:r>
              <a:rPr lang="en-US" i="1" dirty="0"/>
              <a:t>	</a:t>
            </a:r>
            <a:r>
              <a:rPr lang="en-US" i="1" dirty="0" smtClean="0"/>
              <a:t>				      </a:t>
            </a:r>
            <a:r>
              <a:rPr lang="en-US" dirty="0" smtClean="0"/>
              <a:t>by Katherine Hilden and Jennifer Jones</a:t>
            </a:r>
          </a:p>
          <a:p>
            <a:pPr marL="324000" lvl="1" indent="0">
              <a:buNone/>
            </a:pPr>
            <a:endParaRPr lang="en-US" dirty="0"/>
          </a:p>
          <a:p>
            <a:r>
              <a:rPr lang="en-US" dirty="0" smtClean="0"/>
              <a:t>Please be prepared to discuss</a:t>
            </a:r>
            <a:endParaRPr lang="en-US" dirty="0"/>
          </a:p>
        </p:txBody>
      </p:sp>
      <p:pic>
        <p:nvPicPr>
          <p:cNvPr id="4" name="Picture 3"/>
          <p:cNvPicPr>
            <a:picLocks noChangeAspect="1"/>
          </p:cNvPicPr>
          <p:nvPr/>
        </p:nvPicPr>
        <p:blipFill>
          <a:blip r:embed="rId2"/>
          <a:stretch>
            <a:fillRect/>
          </a:stretch>
        </p:blipFill>
        <p:spPr>
          <a:xfrm>
            <a:off x="10853714" y="6039850"/>
            <a:ext cx="1127858" cy="566977"/>
          </a:xfrm>
          <a:prstGeom prst="rect">
            <a:avLst/>
          </a:prstGeom>
        </p:spPr>
      </p:pic>
      <p:pic>
        <p:nvPicPr>
          <p:cNvPr id="6" name="Picture 5"/>
          <p:cNvPicPr>
            <a:picLocks noChangeAspect="1"/>
          </p:cNvPicPr>
          <p:nvPr/>
        </p:nvPicPr>
        <p:blipFill>
          <a:blip r:embed="rId3"/>
          <a:stretch>
            <a:fillRect/>
          </a:stretch>
        </p:blipFill>
        <p:spPr>
          <a:xfrm>
            <a:off x="85538" y="6492208"/>
            <a:ext cx="6913463" cy="365792"/>
          </a:xfrm>
          <a:prstGeom prst="rect">
            <a:avLst/>
          </a:prstGeom>
        </p:spPr>
      </p:pic>
      <p:pic>
        <p:nvPicPr>
          <p:cNvPr id="5" name="Picture 4"/>
          <p:cNvPicPr>
            <a:picLocks noChangeAspect="1"/>
          </p:cNvPicPr>
          <p:nvPr/>
        </p:nvPicPr>
        <p:blipFill>
          <a:blip r:embed="rId4"/>
          <a:stretch>
            <a:fillRect/>
          </a:stretch>
        </p:blipFill>
        <p:spPr>
          <a:xfrm>
            <a:off x="8166930" y="2265036"/>
            <a:ext cx="2686784" cy="3509222"/>
          </a:xfrm>
          <a:prstGeom prst="rect">
            <a:avLst/>
          </a:prstGeom>
        </p:spPr>
      </p:pic>
    </p:spTree>
    <p:extLst>
      <p:ext uri="{BB962C8B-B14F-4D97-AF65-F5344CB8AC3E}">
        <p14:creationId xmlns:p14="http://schemas.microsoft.com/office/powerpoint/2010/main" val="380688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2313" y="4406900"/>
            <a:ext cx="7772400" cy="1362075"/>
          </a:xfrm>
          <a:prstGeom prst="rect">
            <a:avLst/>
          </a:prstGeom>
        </p:spPr>
        <p:txBody>
          <a:bodyPr>
            <a:normAutofit fontScale="97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Explicit Instruction in Letter-Sound Relationships</a:t>
            </a:r>
            <a:endParaRPr lang="en-US" dirty="0"/>
          </a:p>
        </p:txBody>
      </p:sp>
      <p:pic>
        <p:nvPicPr>
          <p:cNvPr id="5" name="Picture 4"/>
          <p:cNvPicPr>
            <a:picLocks noChangeAspect="1"/>
          </p:cNvPicPr>
          <p:nvPr/>
        </p:nvPicPr>
        <p:blipFill>
          <a:blip r:embed="rId2"/>
          <a:stretch>
            <a:fillRect/>
          </a:stretch>
        </p:blipFill>
        <p:spPr>
          <a:xfrm>
            <a:off x="1906669" y="1518377"/>
            <a:ext cx="7955970" cy="3901778"/>
          </a:xfrm>
          <a:prstGeom prst="rect">
            <a:avLst/>
          </a:prstGeom>
        </p:spPr>
      </p:pic>
      <p:pic>
        <p:nvPicPr>
          <p:cNvPr id="6" name="Picture 5"/>
          <p:cNvPicPr>
            <a:picLocks noChangeAspect="1"/>
          </p:cNvPicPr>
          <p:nvPr/>
        </p:nvPicPr>
        <p:blipFill>
          <a:blip r:embed="rId3"/>
          <a:stretch>
            <a:fillRect/>
          </a:stretch>
        </p:blipFill>
        <p:spPr>
          <a:xfrm>
            <a:off x="9491025" y="4576848"/>
            <a:ext cx="1598044" cy="2133471"/>
          </a:xfrm>
          <a:prstGeom prst="rect">
            <a:avLst/>
          </a:prstGeom>
        </p:spPr>
      </p:pic>
      <p:pic>
        <p:nvPicPr>
          <p:cNvPr id="7" name="Picture 6"/>
          <p:cNvPicPr>
            <a:picLocks noChangeAspect="1"/>
          </p:cNvPicPr>
          <p:nvPr/>
        </p:nvPicPr>
        <p:blipFill>
          <a:blip r:embed="rId4"/>
          <a:stretch>
            <a:fillRect/>
          </a:stretch>
        </p:blipFill>
        <p:spPr>
          <a:xfrm>
            <a:off x="104475" y="645787"/>
            <a:ext cx="4783867" cy="1366819"/>
          </a:xfrm>
          <a:prstGeom prst="rect">
            <a:avLst/>
          </a:prstGeom>
        </p:spPr>
      </p:pic>
    </p:spTree>
    <p:extLst>
      <p:ext uri="{BB962C8B-B14F-4D97-AF65-F5344CB8AC3E}">
        <p14:creationId xmlns:p14="http://schemas.microsoft.com/office/powerpoint/2010/main" val="2967140296"/>
      </p:ext>
    </p:extLst>
  </p:cSld>
  <p:clrMapOvr>
    <a:masterClrMapping/>
  </p:clrMapOvr>
</p:sld>
</file>

<file path=ppt/theme/theme1.xml><?xml version="1.0" encoding="utf-8"?>
<a:theme xmlns:a="http://schemas.openxmlformats.org/drawingml/2006/main" name="Dividend">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964</TotalTime>
  <Words>2500</Words>
  <Application>Microsoft Office PowerPoint</Application>
  <PresentationFormat>Widescreen</PresentationFormat>
  <Paragraphs>332</Paragraphs>
  <Slides>79</Slides>
  <Notes>8</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Calibri</vt:lpstr>
      <vt:lpstr>Gill Sans MT</vt:lpstr>
      <vt:lpstr>Raleway</vt:lpstr>
      <vt:lpstr>Wingdings 2</vt:lpstr>
      <vt:lpstr>Dividend</vt:lpstr>
      <vt:lpstr>Fraser Professional Learning</vt:lpstr>
      <vt:lpstr>Welcome  and Agenda</vt:lpstr>
      <vt:lpstr>What is included in my Balanced Literacy block each day?</vt:lpstr>
      <vt:lpstr>Balanced Literacy Framework</vt:lpstr>
      <vt:lpstr>What literacy skills are explicitly taught?</vt:lpstr>
      <vt:lpstr>Vocabulary/Word Work</vt:lpstr>
      <vt:lpstr>Resources for teachers</vt:lpstr>
      <vt:lpstr>Anchoring our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from Last Year’s Professional Learning</vt:lpstr>
      <vt:lpstr>Word Work </vt:lpstr>
      <vt:lpstr>Word Work – What Does it Look Like? </vt:lpstr>
      <vt:lpstr>Word Work</vt:lpstr>
      <vt:lpstr>Getting Started</vt:lpstr>
      <vt:lpstr>The role of word study</vt:lpstr>
      <vt:lpstr>Teaching New Word Knowledge through Sorting</vt:lpstr>
      <vt:lpstr>Teaching Phonics through Sorting – P.52</vt:lpstr>
      <vt:lpstr>Teaching Phonics through Sorting – P. 52 - continued</vt:lpstr>
      <vt:lpstr>Types of sorts – P. 52 - 54</vt:lpstr>
      <vt:lpstr>     Teacher-Directed Closed Sorts – P.55 </vt:lpstr>
      <vt:lpstr>Teacher-Directed Closed Sorts – Lesson Plan P.55-56 </vt:lpstr>
      <vt:lpstr>Guess My Category: A teacher-Directed Sort – P.58</vt:lpstr>
      <vt:lpstr>Guess My Category: A teacher-Directed Sort – P.58-Continued</vt:lpstr>
      <vt:lpstr>Student-Centered Sorts – P. 58-59</vt:lpstr>
      <vt:lpstr>Extension and follow-up Routines – P.61-65</vt:lpstr>
      <vt:lpstr>Preparing your sorts for cutting and Storing</vt:lpstr>
      <vt:lpstr>Scheduling Time for Word Study – P. 71-80</vt:lpstr>
      <vt:lpstr>Getting Started with word Study – P. 80-81</vt:lpstr>
      <vt:lpstr>Weekly Schedule  - Sample – P. 76</vt:lpstr>
      <vt:lpstr>“Offset” Weekly Plan – Sample – P. 78</vt:lpstr>
      <vt:lpstr>Integrated Word Study into Reading, Writing, and the Language Arts Curriculum – P. 82-83</vt:lpstr>
      <vt:lpstr>Assessment – Set Goals and Monitor Student Growth Over Time – P. 41-47</vt:lpstr>
      <vt:lpstr>Assessment – Set Goals and Monitor Student Growth Over Time – P. 41-47</vt:lpstr>
      <vt:lpstr>Assessment – Set Goals and Monitor Student Growth Over Time – P. 41-47</vt:lpstr>
      <vt:lpstr>Collaboration and Planning Time</vt:lpstr>
      <vt:lpstr>Thank you!!</vt:lpstr>
    </vt:vector>
  </TitlesOfParts>
  <Company>Macomb Intermediate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Fraser Professional Learning Word Study/Word Work</dc:title>
  <dc:creator>Tabacchi, Bethany</dc:creator>
  <cp:lastModifiedBy>Tabacchi, Bethany</cp:lastModifiedBy>
  <cp:revision>91</cp:revision>
  <cp:lastPrinted>2019-10-14T16:30:36Z</cp:lastPrinted>
  <dcterms:created xsi:type="dcterms:W3CDTF">2019-10-01T18:38:28Z</dcterms:created>
  <dcterms:modified xsi:type="dcterms:W3CDTF">2019-10-14T18:46:32Z</dcterms:modified>
</cp:coreProperties>
</file>